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8" r:id="rId2"/>
    <p:sldId id="287" r:id="rId3"/>
    <p:sldId id="292" r:id="rId4"/>
    <p:sldId id="286" r:id="rId5"/>
    <p:sldId id="294" r:id="rId6"/>
    <p:sldId id="295" r:id="rId7"/>
    <p:sldId id="288" r:id="rId8"/>
    <p:sldId id="278" r:id="rId9"/>
  </p:sldIdLst>
  <p:sldSz cx="12192000" cy="6858000"/>
  <p:notesSz cx="6805613" cy="99393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0021"/>
    <a:srgbClr val="FF9999"/>
    <a:srgbClr val="FF5050"/>
    <a:srgbClr val="F5E4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923" autoAdjust="0"/>
    <p:restoredTop sz="94086" autoAdjust="0"/>
  </p:normalViewPr>
  <p:slideViewPr>
    <p:cSldViewPr snapToGrid="0">
      <p:cViewPr>
        <p:scale>
          <a:sx n="110" d="100"/>
          <a:sy n="110" d="100"/>
        </p:scale>
        <p:origin x="78" y="24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244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EBA740-8F53-4D2F-850E-9DA3C22D37EA}" type="datetimeFigureOut">
              <a:rPr lang="ru-RU" smtClean="0"/>
              <a:pPr/>
              <a:t>27.09.2016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1063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562" y="4783307"/>
            <a:ext cx="544449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099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4939" y="9440647"/>
            <a:ext cx="2949099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AB91AC-F021-4BDD-B911-C95536680D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7641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38325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38325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38325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8340508-C286-4DD4-8CE4-4D1F7677923C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38325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A394-6E9B-4A08-A82A-2BF9BE6C8D89}" type="datetimeFigureOut">
              <a:rPr lang="ru-RU" smtClean="0"/>
              <a:pPr/>
              <a:t>27.09.2016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0CD56-1E07-4B2F-BCFA-8598636059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2326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A394-6E9B-4A08-A82A-2BF9BE6C8D89}" type="datetimeFigureOut">
              <a:rPr lang="ru-RU" smtClean="0"/>
              <a:pPr/>
              <a:t>27.09.2016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0CD56-1E07-4B2F-BCFA-8598636059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36431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A394-6E9B-4A08-A82A-2BF9BE6C8D89}" type="datetimeFigureOut">
              <a:rPr lang="ru-RU" smtClean="0"/>
              <a:pPr/>
              <a:t>27.09.2016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0CD56-1E07-4B2F-BCFA-8598636059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62407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24417" y="2996953"/>
            <a:ext cx="10987616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A23A3E-8A53-40D6-AA46-FB8A46530005}" type="datetimeFigureOut">
              <a:rPr lang="ru-RU"/>
              <a:pPr>
                <a:defRPr/>
              </a:pPr>
              <a:t>27.09.2016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F9828DBD-ECE0-4BA8-93CB-8B892C114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875922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A394-6E9B-4A08-A82A-2BF9BE6C8D89}" type="datetimeFigureOut">
              <a:rPr lang="ru-RU" smtClean="0"/>
              <a:pPr/>
              <a:t>27.09.2016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0CD56-1E07-4B2F-BCFA-8598636059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12896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A394-6E9B-4A08-A82A-2BF9BE6C8D89}" type="datetimeFigureOut">
              <a:rPr lang="ru-RU" smtClean="0"/>
              <a:pPr/>
              <a:t>27.09.2016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0CD56-1E07-4B2F-BCFA-8598636059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24497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A394-6E9B-4A08-A82A-2BF9BE6C8D89}" type="datetimeFigureOut">
              <a:rPr lang="ru-RU" smtClean="0"/>
              <a:pPr/>
              <a:t>27.09.2016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0CD56-1E07-4B2F-BCFA-8598636059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08685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A394-6E9B-4A08-A82A-2BF9BE6C8D89}" type="datetimeFigureOut">
              <a:rPr lang="ru-RU" smtClean="0"/>
              <a:pPr/>
              <a:t>27.09.2016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0CD56-1E07-4B2F-BCFA-8598636059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5329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A394-6E9B-4A08-A82A-2BF9BE6C8D89}" type="datetimeFigureOut">
              <a:rPr lang="ru-RU" smtClean="0"/>
              <a:pPr/>
              <a:t>27.09.2016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0CD56-1E07-4B2F-BCFA-8598636059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8993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A394-6E9B-4A08-A82A-2BF9BE6C8D89}" type="datetimeFigureOut">
              <a:rPr lang="ru-RU" smtClean="0"/>
              <a:pPr/>
              <a:t>27.09.2016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0CD56-1E07-4B2F-BCFA-8598636059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0381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A394-6E9B-4A08-A82A-2BF9BE6C8D89}" type="datetimeFigureOut">
              <a:rPr lang="ru-RU" smtClean="0"/>
              <a:pPr/>
              <a:t>27.09.2016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0CD56-1E07-4B2F-BCFA-8598636059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64930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A394-6E9B-4A08-A82A-2BF9BE6C8D89}" type="datetimeFigureOut">
              <a:rPr lang="ru-RU" smtClean="0"/>
              <a:pPr/>
              <a:t>27.09.2016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0CD56-1E07-4B2F-BCFA-8598636059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50464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EBA394-6E9B-4A08-A82A-2BF9BE6C8D89}" type="datetimeFigureOut">
              <a:rPr lang="ru-RU" smtClean="0"/>
              <a:pPr/>
              <a:t>27.09.2016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30CD56-1E07-4B2F-BCFA-8598636059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543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841606"/>
            <a:ext cx="12192000" cy="1853391"/>
          </a:xfrm>
          <a:prstGeom prst="rect">
            <a:avLst/>
          </a:prstGeom>
        </p:spPr>
      </p:pic>
      <p:sp useBgFill="1"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05734" y="1431074"/>
            <a:ext cx="6472514" cy="2442186"/>
          </a:xfrm>
        </p:spPr>
        <p:txBody>
          <a:bodyPr>
            <a:normAutofit/>
          </a:bodyPr>
          <a:lstStyle/>
          <a:p>
            <a:r>
              <a:rPr lang="ru-RU" sz="31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Новый подход </a:t>
            </a:r>
            <a:r>
              <a:rPr lang="ru-RU" sz="3100" b="1" i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 формированию квалификационных требований для замещения должностей </a:t>
            </a:r>
            <a:r>
              <a:rPr lang="ru-RU" sz="31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муниципальной </a:t>
            </a:r>
            <a:r>
              <a:rPr lang="ru-RU" sz="3100" b="1" i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службы</a:t>
            </a:r>
            <a:endParaRPr lang="ru-RU" sz="9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4877636"/>
            <a:ext cx="5892311" cy="1068494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консультант отдела политики в сфере государственной службы и методологии развития муниципальной службы   Департамента государственной политики в сфере государственной и муниципальной службы, противодействия коррупции </a:t>
            </a:r>
            <a:b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В.А. Сидорова</a:t>
            </a:r>
            <a:endPara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5790" y="0"/>
            <a:ext cx="3752850" cy="161925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5554" y="44104"/>
            <a:ext cx="4180176" cy="4631635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7374835" y="0"/>
            <a:ext cx="4502426" cy="469127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одзаголовок 2"/>
          <p:cNvSpPr txBox="1">
            <a:spLocks/>
          </p:cNvSpPr>
          <p:nvPr/>
        </p:nvSpPr>
        <p:spPr>
          <a:xfrm>
            <a:off x="6147683" y="4934620"/>
            <a:ext cx="5892311" cy="10684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/>
            <a:endParaRPr lang="ru-RU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3730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-385234" y="-2043113"/>
            <a:ext cx="12962467" cy="3240088"/>
          </a:xfrm>
          <a:prstGeom prst="rect">
            <a:avLst/>
          </a:prstGeom>
          <a:solidFill>
            <a:schemeClr val="accent1">
              <a:alpha val="1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30722" name="Picture 10" descr="index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3933" y="107951"/>
            <a:ext cx="1151467" cy="94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12"/>
          <p:cNvSpPr txBox="1">
            <a:spLocks noChangeArrowheads="1"/>
          </p:cNvSpPr>
          <p:nvPr/>
        </p:nvSpPr>
        <p:spPr bwMode="auto">
          <a:xfrm>
            <a:off x="673100" y="6240463"/>
            <a:ext cx="213552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b="1" dirty="0">
                <a:solidFill>
                  <a:srgbClr val="1B6B4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Минтруд России</a:t>
            </a:r>
          </a:p>
        </p:txBody>
      </p:sp>
      <p:sp>
        <p:nvSpPr>
          <p:cNvPr id="30724" name="Rectangle 1"/>
          <p:cNvSpPr>
            <a:spLocks/>
          </p:cNvSpPr>
          <p:nvPr/>
        </p:nvSpPr>
        <p:spPr bwMode="auto">
          <a:xfrm>
            <a:off x="1488018" y="274639"/>
            <a:ext cx="10079567" cy="70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 sz="2400" b="1" dirty="0" smtClean="0">
                <a:solidFill>
                  <a:srgbClr val="125C39"/>
                </a:solidFill>
              </a:rPr>
              <a:t>Нормативное развитие квалификационных требований</a:t>
            </a:r>
            <a:endParaRPr lang="ru-RU" sz="2400" b="1" dirty="0">
              <a:solidFill>
                <a:srgbClr val="125C39"/>
              </a:solidFill>
            </a:endParaRPr>
          </a:p>
        </p:txBody>
      </p:sp>
      <p:cxnSp>
        <p:nvCxnSpPr>
          <p:cNvPr id="2" name="Прямая соединительная линия 3"/>
          <p:cNvCxnSpPr/>
          <p:nvPr/>
        </p:nvCxnSpPr>
        <p:spPr>
          <a:xfrm>
            <a:off x="719667" y="1125538"/>
            <a:ext cx="10945284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143933" y="107951"/>
            <a:ext cx="1151467" cy="944563"/>
          </a:xfrm>
          <a:prstGeom prst="rect">
            <a:avLst/>
          </a:prstGeom>
          <a:solidFill>
            <a:schemeClr val="accent1">
              <a:alpha val="1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34996" y="2101357"/>
            <a:ext cx="1077171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Федеральный закон от 30 июня 2016 г. № 224-ФЗ </a:t>
            </a:r>
          </a:p>
          <a:p>
            <a:pPr algn="ctr"/>
            <a:r>
              <a:rPr lang="ru-RU" sz="2000" b="1" dirty="0" smtClean="0"/>
              <a:t>«О </a:t>
            </a:r>
            <a:r>
              <a:rPr lang="ru-RU" sz="2000" b="1" dirty="0"/>
              <a:t>внесении изменений в Федеральный закон</a:t>
            </a:r>
            <a:endParaRPr lang="ru-RU" sz="2000" dirty="0"/>
          </a:p>
          <a:p>
            <a:pPr algn="ctr"/>
            <a:r>
              <a:rPr lang="ru-RU" sz="2000" b="1" dirty="0" smtClean="0"/>
              <a:t>«О </a:t>
            </a:r>
            <a:r>
              <a:rPr lang="ru-RU" sz="2000" b="1" dirty="0"/>
              <a:t>государственной гражданской службе Российской </a:t>
            </a:r>
            <a:r>
              <a:rPr lang="ru-RU" sz="2000" b="1" dirty="0" smtClean="0"/>
              <a:t>Федерации»</a:t>
            </a:r>
            <a:endParaRPr lang="ru-RU" sz="2000" dirty="0"/>
          </a:p>
          <a:p>
            <a:pPr algn="ctr"/>
            <a:r>
              <a:rPr lang="ru-RU" sz="2000" b="1" dirty="0" smtClean="0"/>
              <a:t>и Федеральный закон «О </a:t>
            </a:r>
            <a:r>
              <a:rPr lang="ru-RU" sz="2000" b="1" dirty="0"/>
              <a:t>муниципальной службе </a:t>
            </a:r>
            <a:endParaRPr lang="ru-RU" sz="2000" dirty="0"/>
          </a:p>
          <a:p>
            <a:pPr algn="ctr"/>
            <a:r>
              <a:rPr lang="ru-RU" sz="2000" b="1" dirty="0"/>
              <a:t>в Российской </a:t>
            </a:r>
            <a:r>
              <a:rPr lang="ru-RU" sz="2000" b="1" dirty="0" smtClean="0"/>
              <a:t>Федерации»</a:t>
            </a:r>
            <a:r>
              <a:rPr lang="ru-RU" sz="2000" dirty="0"/>
              <a:t> </a:t>
            </a:r>
          </a:p>
        </p:txBody>
      </p:sp>
      <p:grpSp>
        <p:nvGrpSpPr>
          <p:cNvPr id="13" name="Группа 12"/>
          <p:cNvGrpSpPr/>
          <p:nvPr/>
        </p:nvGrpSpPr>
        <p:grpSpPr>
          <a:xfrm>
            <a:off x="-699889" y="1196975"/>
            <a:ext cx="13441493" cy="1403822"/>
            <a:chOff x="3287059" y="875990"/>
            <a:chExt cx="2673196" cy="990858"/>
          </a:xfrm>
        </p:grpSpPr>
        <p:sp>
          <p:nvSpPr>
            <p:cNvPr id="14" name="Скругленный прямоугольник 13"/>
            <p:cNvSpPr/>
            <p:nvPr/>
          </p:nvSpPr>
          <p:spPr>
            <a:xfrm>
              <a:off x="3472571" y="875990"/>
              <a:ext cx="2312773" cy="558922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algn="ctr"/>
              <a:endParaRPr lang="ru-RU" sz="800" b="1" dirty="0" smtClean="0"/>
            </a:p>
            <a:p>
              <a:pPr algn="ctr"/>
              <a:r>
                <a:rPr lang="ru-RU" sz="2000" b="1" dirty="0" smtClean="0"/>
                <a:t>Изменения в Федеральный закон от 2 марта 2007 г. № 25-ФЗ</a:t>
              </a:r>
              <a:endParaRPr lang="ru-RU" sz="2000" b="1" dirty="0"/>
            </a:p>
          </p:txBody>
        </p:sp>
        <p:sp>
          <p:nvSpPr>
            <p:cNvPr id="15" name="Скругленный прямоугольник 4"/>
            <p:cNvSpPr/>
            <p:nvPr/>
          </p:nvSpPr>
          <p:spPr>
            <a:xfrm>
              <a:off x="3287059" y="1002975"/>
              <a:ext cx="2673196" cy="86387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500" b="1" kern="1200" dirty="0"/>
            </a:p>
          </p:txBody>
        </p:sp>
      </p:grpSp>
      <p:sp>
        <p:nvSpPr>
          <p:cNvPr id="17" name="Скругленный прямоугольник 16"/>
          <p:cNvSpPr/>
          <p:nvPr/>
        </p:nvSpPr>
        <p:spPr>
          <a:xfrm>
            <a:off x="532122" y="3933644"/>
            <a:ext cx="2124000" cy="2277375"/>
          </a:xfrm>
          <a:prstGeom prst="roundRect">
            <a:avLst>
              <a:gd name="adj" fmla="val 8576"/>
            </a:avLst>
          </a:prstGeom>
          <a:ln w="63500">
            <a:solidFill>
              <a:srgbClr val="FF0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chemeClr val="tx2"/>
                </a:solidFill>
              </a:rPr>
              <a:t>Однозначность формулировки квалификационные требования для замещения должностей муниципальной службы</a:t>
            </a:r>
            <a:endParaRPr lang="ru-RU" sz="800" b="1" dirty="0" smtClean="0">
              <a:solidFill>
                <a:schemeClr val="tx2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372929" y="3968151"/>
            <a:ext cx="2044461" cy="2239043"/>
          </a:xfrm>
          <a:prstGeom prst="roundRect">
            <a:avLst>
              <a:gd name="adj" fmla="val 8576"/>
            </a:avLst>
          </a:prstGeom>
          <a:ln w="63500">
            <a:solidFill>
              <a:srgbClr val="FF0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chemeClr val="tx2"/>
                </a:solidFill>
              </a:rPr>
              <a:t>Замена навыков на умения, необходимые для исполнения должностных обязанностей </a:t>
            </a:r>
            <a:endParaRPr lang="ru-RU" sz="800" b="1" dirty="0" smtClean="0">
              <a:solidFill>
                <a:schemeClr val="tx2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9195758" y="3950898"/>
            <a:ext cx="2294627" cy="2277374"/>
          </a:xfrm>
          <a:prstGeom prst="roundRect">
            <a:avLst>
              <a:gd name="adj" fmla="val 8576"/>
            </a:avLst>
          </a:prstGeom>
          <a:ln w="63500">
            <a:solidFill>
              <a:srgbClr val="FF0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chemeClr val="tx2"/>
                </a:solidFill>
              </a:rPr>
              <a:t>Предоставление представителю нанимателя права устанавливать квалификационные требования к специальности, направлению подготовки</a:t>
            </a:r>
            <a:endParaRPr lang="ru-RU" sz="800" b="1" dirty="0" smtClean="0">
              <a:solidFill>
                <a:schemeClr val="tx2"/>
              </a:solidFill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5926348" y="3985404"/>
            <a:ext cx="2881222" cy="2253419"/>
          </a:xfrm>
          <a:prstGeom prst="roundRect">
            <a:avLst>
              <a:gd name="adj" fmla="val 8576"/>
            </a:avLst>
          </a:prstGeom>
          <a:ln w="63500">
            <a:solidFill>
              <a:srgbClr val="FF0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chemeClr val="tx2"/>
                </a:solidFill>
              </a:rPr>
              <a:t>Квалификационные требования к знаниям и умениям устанавливаются в зависимости от области и вида профессиональной служебной деятельности муниципального служащего его должностной инструкцией (часть 2 статьи 9 Федерального закона от 2 марта 2007 г. № 25-ФЗ)</a:t>
            </a:r>
          </a:p>
        </p:txBody>
      </p:sp>
    </p:spTree>
    <p:extLst>
      <p:ext uri="{BB962C8B-B14F-4D97-AF65-F5344CB8AC3E}">
        <p14:creationId xmlns:p14="http://schemas.microsoft.com/office/powerpoint/2010/main" val="61094725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760987" y="143908"/>
            <a:ext cx="201199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</a:rPr>
              <a:t>Министерство труда </a:t>
            </a:r>
          </a:p>
          <a:p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</a:rPr>
              <a:t>и социальной защиты Российской Федерации</a:t>
            </a:r>
            <a:endParaRPr lang="ru-RU" sz="1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8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126542" y="206636"/>
            <a:ext cx="1065457" cy="738664"/>
          </a:xfrm>
        </p:spPr>
        <p:txBody>
          <a:bodyPr/>
          <a:lstStyle/>
          <a:p>
            <a:fld id="{0F43F4AF-7D06-4FEB-900F-7B33DEC9A355}" type="slidenum">
              <a:rPr lang="ru-RU" sz="660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</a:t>
            </a:fld>
            <a:endParaRPr lang="ru-RU" sz="66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11067396" y="83340"/>
            <a:ext cx="9525" cy="1049649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-103367" y="0"/>
            <a:ext cx="12295367" cy="1471172"/>
          </a:xfrm>
          <a:prstGeom prst="rect">
            <a:avLst/>
          </a:prstGeom>
          <a:solidFill>
            <a:schemeClr val="bg2">
              <a:lumMod val="7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1" name="Объект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1502" y="-19668"/>
            <a:ext cx="1052019" cy="127220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4507" y="246221"/>
            <a:ext cx="7501502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квалификационных требований для замещения должностей муниципальной службы с учетом специальностей, направлений подготовки </a:t>
            </a:r>
            <a:endParaRPr lang="ru-RU" sz="24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651804" y="3370996"/>
            <a:ext cx="864000" cy="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651804" y="3836410"/>
            <a:ext cx="857177" cy="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V="1">
            <a:off x="651804" y="4335354"/>
            <a:ext cx="928049" cy="13648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055" name="TextBox 1054"/>
          <p:cNvSpPr txBox="1"/>
          <p:nvPr/>
        </p:nvSpPr>
        <p:spPr>
          <a:xfrm rot="5400000">
            <a:off x="10182859" y="1697711"/>
            <a:ext cx="923330" cy="2403162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lvl="0" algn="ctr"/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СПЕЦИАЛЬНОСТЬ,</a:t>
            </a:r>
          </a:p>
          <a:p>
            <a:pPr lvl="0" algn="ctr"/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ПОДГОТОВКИ</a:t>
            </a:r>
            <a:endParaRPr lang="ru-RU" sz="1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6" name="Прямоугольник 75"/>
          <p:cNvSpPr/>
          <p:nvPr/>
        </p:nvSpPr>
        <p:spPr>
          <a:xfrm>
            <a:off x="77638" y="1898619"/>
            <a:ext cx="9210075" cy="4921444"/>
          </a:xfrm>
          <a:prstGeom prst="rect">
            <a:avLst/>
          </a:prstGeom>
          <a:solidFill>
            <a:schemeClr val="accent4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9" name="Прямоугольник 78"/>
          <p:cNvSpPr/>
          <p:nvPr/>
        </p:nvSpPr>
        <p:spPr>
          <a:xfrm>
            <a:off x="9418476" y="1928479"/>
            <a:ext cx="2659246" cy="4813749"/>
          </a:xfrm>
          <a:prstGeom prst="rect">
            <a:avLst/>
          </a:prstGeom>
          <a:solidFill>
            <a:schemeClr val="accent4">
              <a:lumMod val="60000"/>
              <a:lumOff val="4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2646692" y="2383629"/>
            <a:ext cx="2466910" cy="136629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/>
          <p:cNvSpPr/>
          <p:nvPr/>
        </p:nvSpPr>
        <p:spPr>
          <a:xfrm>
            <a:off x="2646691" y="3842058"/>
            <a:ext cx="2466910" cy="140739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7" name="Прямоугольник 56"/>
          <p:cNvSpPr/>
          <p:nvPr/>
        </p:nvSpPr>
        <p:spPr>
          <a:xfrm>
            <a:off x="2646691" y="5327665"/>
            <a:ext cx="2473641" cy="130655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ЗНАНИЯ И УМЕНИЯ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2738910" y="2437627"/>
            <a:ext cx="2282473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Профессиональное образование</a:t>
            </a:r>
          </a:p>
          <a:p>
            <a:pPr lvl="0"/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Уровень</a:t>
            </a:r>
          </a:p>
          <a:p>
            <a:pPr lvl="0"/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Специальности, направлению подготовки</a:t>
            </a:r>
            <a:endParaRPr lang="ru-RU" sz="1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2738910" y="3989239"/>
            <a:ext cx="237635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СТАЖ</a:t>
            </a:r>
          </a:p>
          <a:p>
            <a:pPr lvl="0" algn="ctr"/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униципальной службы или работы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специальности, направлению подготовки</a:t>
            </a:r>
            <a:endParaRPr lang="ru-RU" sz="1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Вертикальный свиток 24"/>
          <p:cNvSpPr/>
          <p:nvPr/>
        </p:nvSpPr>
        <p:spPr>
          <a:xfrm>
            <a:off x="-274075" y="2170430"/>
            <a:ext cx="2986574" cy="4402383"/>
          </a:xfrm>
          <a:prstGeom prst="verticalScroll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lvl="0" algn="ctr"/>
            <a:r>
              <a:rPr lang="ru-RU" sz="1200" dirty="0">
                <a:solidFill>
                  <a:schemeClr val="accent2">
                    <a:lumMod val="75000"/>
                  </a:schemeClr>
                </a:solidFill>
                <a:latin typeface="Times New Roman"/>
              </a:rPr>
              <a:t> 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ч.1 ст. 9</a:t>
            </a:r>
            <a:r>
              <a:rPr lang="ru-RU" sz="1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200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1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замещения должности муниципальной службы требуется соответствие квалификационным требованиям к уровню профессионального образования, стажу муниципальной службы или работы по специальности, направлению подготовки, знаниям и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умениям,</a:t>
            </a:r>
            <a:r>
              <a:rPr lang="ru-RU" sz="1400" dirty="0"/>
              <a:t>  </a:t>
            </a:r>
            <a:r>
              <a:rPr lang="ru-RU" sz="1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которые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необходимы</a:t>
            </a:r>
            <a:r>
              <a:rPr lang="ru-RU" sz="1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для исполнения должностных обязанностей</a:t>
            </a:r>
            <a:endParaRPr lang="ru-RU" sz="1400" dirty="0">
              <a:ln w="11430"/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Стрелка вправо 31"/>
          <p:cNvSpPr/>
          <p:nvPr/>
        </p:nvSpPr>
        <p:spPr>
          <a:xfrm>
            <a:off x="5322498" y="5812401"/>
            <a:ext cx="4200862" cy="444448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Стрелка вправо 68"/>
          <p:cNvSpPr/>
          <p:nvPr/>
        </p:nvSpPr>
        <p:spPr>
          <a:xfrm>
            <a:off x="5322498" y="4371622"/>
            <a:ext cx="1050589" cy="444448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Стрелка вправо 69"/>
          <p:cNvSpPr/>
          <p:nvPr/>
        </p:nvSpPr>
        <p:spPr>
          <a:xfrm>
            <a:off x="8335396" y="4296452"/>
            <a:ext cx="1104345" cy="444448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1317708" y="1482722"/>
            <a:ext cx="3589573" cy="831794"/>
          </a:xfrm>
          <a:prstGeom prst="ellipse">
            <a:avLst/>
          </a:prstGeom>
          <a:solidFill>
            <a:schemeClr val="accent6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25-ФЗ</a:t>
            </a:r>
            <a:endParaRPr lang="ru-RU" sz="2800" b="1" dirty="0"/>
          </a:p>
        </p:txBody>
      </p:sp>
      <p:sp>
        <p:nvSpPr>
          <p:cNvPr id="34" name="Овал 33"/>
          <p:cNvSpPr/>
          <p:nvPr/>
        </p:nvSpPr>
        <p:spPr>
          <a:xfrm>
            <a:off x="9401523" y="1574583"/>
            <a:ext cx="2742921" cy="648072"/>
          </a:xfrm>
          <a:prstGeom prst="ellipse">
            <a:avLst/>
          </a:prstGeom>
          <a:solidFill>
            <a:schemeClr val="accent6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Должностная инструкция</a:t>
            </a:r>
            <a:endParaRPr lang="ru-RU" b="1" dirty="0"/>
          </a:p>
        </p:txBody>
      </p:sp>
      <p:sp>
        <p:nvSpPr>
          <p:cNvPr id="37" name="Стрелка вправо 36"/>
          <p:cNvSpPr/>
          <p:nvPr/>
        </p:nvSpPr>
        <p:spPr>
          <a:xfrm>
            <a:off x="5322498" y="2887420"/>
            <a:ext cx="1021170" cy="444448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/>
          <p:cNvSpPr/>
          <p:nvPr/>
        </p:nvSpPr>
        <p:spPr>
          <a:xfrm>
            <a:off x="5910326" y="1497218"/>
            <a:ext cx="2643195" cy="836874"/>
          </a:xfrm>
          <a:prstGeom prst="ellipse">
            <a:avLst/>
          </a:prstGeom>
          <a:solidFill>
            <a:schemeClr val="accent6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Нормативно-правовые акты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Стрелка вправо 39"/>
          <p:cNvSpPr/>
          <p:nvPr/>
        </p:nvSpPr>
        <p:spPr>
          <a:xfrm>
            <a:off x="6720689" y="2897235"/>
            <a:ext cx="1156216" cy="444448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TextBox 40"/>
          <p:cNvSpPr txBox="1"/>
          <p:nvPr/>
        </p:nvSpPr>
        <p:spPr>
          <a:xfrm rot="5400000">
            <a:off x="10121248" y="4662927"/>
            <a:ext cx="1169551" cy="2743396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lvl="0" algn="ctr"/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 ПРОФЕССИОНАЛЬНОЙ СЛУЖЕБНОЙ ДЕЯТЕЛЬНОСТИ</a:t>
            </a:r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347426" y="3720862"/>
            <a:ext cx="271719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ПРОДОЛЖИТЕЛЬНОСТЬ, </a:t>
            </a:r>
            <a:endParaRPr lang="ru-RU" sz="1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СПЕЦИАЛЬНОСТИ, НАПРАВЛЕНИЯ ПОДГОТОВКИ</a:t>
            </a:r>
          </a:p>
        </p:txBody>
      </p:sp>
      <p:sp>
        <p:nvSpPr>
          <p:cNvPr id="3" name="Овал 2"/>
          <p:cNvSpPr/>
          <p:nvPr/>
        </p:nvSpPr>
        <p:spPr>
          <a:xfrm>
            <a:off x="2748018" y="3037644"/>
            <a:ext cx="72000" cy="720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2712499" y="3233683"/>
            <a:ext cx="108000" cy="108000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5652461" y="3504987"/>
            <a:ext cx="1776508" cy="738664"/>
          </a:xfrm>
          <a:prstGeom prst="rect">
            <a:avLst/>
          </a:prstGeom>
          <a:noFill/>
          <a:ln>
            <a:solidFill>
              <a:schemeClr val="bg2">
                <a:lumMod val="1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субъекта Российской Федерации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658596" y="3494261"/>
            <a:ext cx="1629118" cy="784830"/>
          </a:xfrm>
          <a:prstGeom prst="rect">
            <a:avLst/>
          </a:prstGeom>
          <a:noFill/>
          <a:ln>
            <a:solidFill>
              <a:schemeClr val="bg2">
                <a:lumMod val="1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ru-RU" sz="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правовой акт</a:t>
            </a:r>
          </a:p>
          <a:p>
            <a:pPr algn="ctr"/>
            <a:endParaRPr lang="ru-RU" sz="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Стрелка вправо 42"/>
          <p:cNvSpPr/>
          <p:nvPr/>
        </p:nvSpPr>
        <p:spPr>
          <a:xfrm>
            <a:off x="8335397" y="2927567"/>
            <a:ext cx="1156216" cy="444448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Стрелка вправо 43"/>
          <p:cNvSpPr/>
          <p:nvPr/>
        </p:nvSpPr>
        <p:spPr>
          <a:xfrm>
            <a:off x="6817373" y="4349002"/>
            <a:ext cx="1156216" cy="444448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5" name="Прямая со стрелкой 44"/>
          <p:cNvCxnSpPr/>
          <p:nvPr/>
        </p:nvCxnSpPr>
        <p:spPr>
          <a:xfrm flipV="1">
            <a:off x="10706023" y="3195383"/>
            <a:ext cx="4554" cy="525479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8" name="Овал 47"/>
          <p:cNvSpPr/>
          <p:nvPr/>
        </p:nvSpPr>
        <p:spPr>
          <a:xfrm>
            <a:off x="11577195" y="5449849"/>
            <a:ext cx="108000" cy="108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Овал 48"/>
          <p:cNvSpPr/>
          <p:nvPr/>
        </p:nvSpPr>
        <p:spPr>
          <a:xfrm>
            <a:off x="11631195" y="4013262"/>
            <a:ext cx="108000" cy="108000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Овал 49"/>
          <p:cNvSpPr/>
          <p:nvPr/>
        </p:nvSpPr>
        <p:spPr>
          <a:xfrm>
            <a:off x="11577195" y="2507474"/>
            <a:ext cx="108000" cy="108000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4" name="Прямая со стрелкой 53"/>
          <p:cNvCxnSpPr/>
          <p:nvPr/>
        </p:nvCxnSpPr>
        <p:spPr>
          <a:xfrm flipV="1">
            <a:off x="10737239" y="4901153"/>
            <a:ext cx="4554" cy="525479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759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12295367" cy="1272209"/>
          </a:xfrm>
          <a:prstGeom prst="rect">
            <a:avLst/>
          </a:prstGeom>
          <a:solidFill>
            <a:schemeClr val="bg2">
              <a:lumMod val="7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0384" y="0"/>
            <a:ext cx="7820428" cy="1325563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Детализация квалификационных требований в соответствии с областями и видами профессиональной служебной деятельности</a:t>
            </a:r>
            <a:endParaRPr lang="ru-RU" sz="20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7601" y="0"/>
            <a:ext cx="1052019" cy="1272209"/>
          </a:xfrm>
        </p:spPr>
      </p:pic>
      <p:sp>
        <p:nvSpPr>
          <p:cNvPr id="13" name="TextBox 12"/>
          <p:cNvSpPr txBox="1"/>
          <p:nvPr/>
        </p:nvSpPr>
        <p:spPr>
          <a:xfrm>
            <a:off x="8830985" y="278932"/>
            <a:ext cx="201199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</a:rPr>
              <a:t>Министерство труда </a:t>
            </a:r>
          </a:p>
          <a:p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</a:rPr>
              <a:t>и социальной защиты Российской Федерации</a:t>
            </a:r>
            <a:endParaRPr lang="ru-RU" sz="1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126542" y="206636"/>
            <a:ext cx="1065457" cy="738664"/>
          </a:xfrm>
        </p:spPr>
        <p:txBody>
          <a:bodyPr/>
          <a:lstStyle/>
          <a:p>
            <a:fld id="{0F43F4AF-7D06-4FEB-900F-7B33DEC9A355}" type="slidenum">
              <a:rPr lang="ru-RU" sz="660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4</a:t>
            </a:fld>
            <a:endParaRPr lang="ru-RU" sz="66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11067396" y="83340"/>
            <a:ext cx="9525" cy="1049649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Рисунок 10"/>
          <p:cNvPicPr/>
          <p:nvPr/>
        </p:nvPicPr>
        <p:blipFill>
          <a:blip r:embed="rId4"/>
          <a:srcRect l="36000" t="10923" r="15418" b="35637"/>
          <a:stretch>
            <a:fillRect/>
          </a:stretch>
        </p:blipFill>
        <p:spPr bwMode="auto">
          <a:xfrm>
            <a:off x="0" y="1268084"/>
            <a:ext cx="6323161" cy="5589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/>
          <p:cNvPicPr/>
          <p:nvPr/>
        </p:nvPicPr>
        <p:blipFill>
          <a:blip r:embed="rId5"/>
          <a:srcRect l="50678" t="21633" r="18078" b="61224"/>
          <a:stretch>
            <a:fillRect/>
          </a:stretch>
        </p:blipFill>
        <p:spPr bwMode="auto">
          <a:xfrm>
            <a:off x="2654895" y="5089585"/>
            <a:ext cx="4108216" cy="1086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/>
          <p:cNvPicPr/>
          <p:nvPr/>
        </p:nvPicPr>
        <p:blipFill>
          <a:blip r:embed="rId6"/>
          <a:srcRect l="38112" t="10191" r="26075" b="23379"/>
          <a:stretch>
            <a:fillRect/>
          </a:stretch>
        </p:blipFill>
        <p:spPr bwMode="auto">
          <a:xfrm>
            <a:off x="6288657" y="1259457"/>
            <a:ext cx="5903343" cy="559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81577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12295367" cy="1272209"/>
          </a:xfrm>
          <a:prstGeom prst="rect">
            <a:avLst/>
          </a:prstGeom>
          <a:solidFill>
            <a:schemeClr val="bg2">
              <a:lumMod val="7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7601" y="0"/>
            <a:ext cx="1052019" cy="1272209"/>
          </a:xfrm>
        </p:spPr>
      </p:pic>
      <p:sp>
        <p:nvSpPr>
          <p:cNvPr id="13" name="TextBox 12"/>
          <p:cNvSpPr txBox="1"/>
          <p:nvPr/>
        </p:nvSpPr>
        <p:spPr>
          <a:xfrm>
            <a:off x="8830985" y="278932"/>
            <a:ext cx="201199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</a:rPr>
              <a:t>Министерство труда </a:t>
            </a:r>
          </a:p>
          <a:p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</a:rPr>
              <a:t>и социальной защиты Российской Федерации</a:t>
            </a:r>
            <a:endParaRPr lang="ru-RU" sz="1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126542" y="206636"/>
            <a:ext cx="1065457" cy="738664"/>
          </a:xfrm>
        </p:spPr>
        <p:txBody>
          <a:bodyPr/>
          <a:lstStyle/>
          <a:p>
            <a:fld id="{0F43F4AF-7D06-4FEB-900F-7B33DEC9A355}" type="slidenum">
              <a:rPr lang="ru-RU" sz="660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5</a:t>
            </a:fld>
            <a:endParaRPr lang="ru-RU" sz="66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11067396" y="83340"/>
            <a:ext cx="9525" cy="1049649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Рисунок 16"/>
          <p:cNvPicPr/>
          <p:nvPr/>
        </p:nvPicPr>
        <p:blipFill>
          <a:blip r:embed="rId4"/>
          <a:srcRect l="15301" t="9592" r="16242" b="4225"/>
          <a:stretch>
            <a:fillRect/>
          </a:stretch>
        </p:blipFill>
        <p:spPr bwMode="auto">
          <a:xfrm>
            <a:off x="0" y="1"/>
            <a:ext cx="6328587" cy="4666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/>
          <p:cNvPicPr/>
          <p:nvPr/>
        </p:nvPicPr>
        <p:blipFill>
          <a:blip r:embed="rId5"/>
          <a:srcRect l="15526" t="11429" r="16127" b="9592"/>
          <a:stretch>
            <a:fillRect/>
          </a:stretch>
        </p:blipFill>
        <p:spPr bwMode="auto">
          <a:xfrm>
            <a:off x="5753819" y="1199071"/>
            <a:ext cx="6438181" cy="4149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Рисунок 21"/>
          <p:cNvPicPr/>
          <p:nvPr/>
        </p:nvPicPr>
        <p:blipFill>
          <a:blip r:embed="rId6"/>
          <a:srcRect l="39755" t="16879" r="14982" b="32803"/>
          <a:stretch>
            <a:fillRect/>
          </a:stretch>
        </p:blipFill>
        <p:spPr bwMode="auto">
          <a:xfrm>
            <a:off x="6547449" y="3295291"/>
            <a:ext cx="5644551" cy="3562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/>
          <p:cNvPicPr/>
          <p:nvPr/>
        </p:nvPicPr>
        <p:blipFill>
          <a:blip r:embed="rId7"/>
          <a:srcRect l="18643" t="13057" r="15698" b="9540"/>
          <a:stretch>
            <a:fillRect/>
          </a:stretch>
        </p:blipFill>
        <p:spPr bwMode="auto">
          <a:xfrm>
            <a:off x="0" y="3295291"/>
            <a:ext cx="6627963" cy="3562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81577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12295367" cy="1272209"/>
          </a:xfrm>
          <a:prstGeom prst="rect">
            <a:avLst/>
          </a:prstGeom>
          <a:solidFill>
            <a:schemeClr val="bg2">
              <a:lumMod val="7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0384" y="0"/>
            <a:ext cx="7820428" cy="1325563"/>
          </a:xfrm>
        </p:spPr>
        <p:txBody>
          <a:bodyPr>
            <a:normAutofit/>
          </a:bodyPr>
          <a:lstStyle/>
          <a:p>
            <a:r>
              <a:rPr lang="x-none" sz="2000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РЕКОМЕНДУЕМАЯ ФОРМА ДОЛЖНОСТНОЙ ИНСТРУКЦИИ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endParaRPr lang="ru-RU" sz="20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3096" y="0"/>
            <a:ext cx="1052019" cy="1272209"/>
          </a:xfrm>
        </p:spPr>
      </p:pic>
      <p:sp>
        <p:nvSpPr>
          <p:cNvPr id="13" name="TextBox 12"/>
          <p:cNvSpPr txBox="1"/>
          <p:nvPr/>
        </p:nvSpPr>
        <p:spPr>
          <a:xfrm>
            <a:off x="8830985" y="278932"/>
            <a:ext cx="201199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</a:rPr>
              <a:t>Министерство труда </a:t>
            </a:r>
          </a:p>
          <a:p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</a:rPr>
              <a:t>и социальной защиты Российской Федерации</a:t>
            </a:r>
            <a:endParaRPr lang="ru-RU" sz="1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126542" y="206636"/>
            <a:ext cx="1065457" cy="738664"/>
          </a:xfrm>
        </p:spPr>
        <p:txBody>
          <a:bodyPr/>
          <a:lstStyle/>
          <a:p>
            <a:fld id="{0F43F4AF-7D06-4FEB-900F-7B33DEC9A355}" type="slidenum">
              <a:rPr lang="ru-RU" sz="660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6</a:t>
            </a:fld>
            <a:endParaRPr lang="ru-RU" sz="66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11067396" y="83340"/>
            <a:ext cx="9525" cy="1049649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Рисунок 17"/>
          <p:cNvPicPr/>
          <p:nvPr/>
        </p:nvPicPr>
        <p:blipFill>
          <a:blip r:embed="rId4"/>
          <a:srcRect l="31167" t="16561" r="25181" b="12102"/>
          <a:stretch>
            <a:fillRect/>
          </a:stretch>
        </p:blipFill>
        <p:spPr bwMode="auto">
          <a:xfrm>
            <a:off x="0" y="1207699"/>
            <a:ext cx="4796287" cy="5650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/>
          <p:cNvPicPr/>
          <p:nvPr/>
        </p:nvPicPr>
        <p:blipFill>
          <a:blip r:embed="rId5"/>
          <a:srcRect l="31394" t="15287" r="25380" b="60761"/>
          <a:stretch>
            <a:fillRect/>
          </a:stretch>
        </p:blipFill>
        <p:spPr bwMode="auto">
          <a:xfrm>
            <a:off x="4862049" y="1207698"/>
            <a:ext cx="5989981" cy="1509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Рисунок 20"/>
          <p:cNvPicPr/>
          <p:nvPr/>
        </p:nvPicPr>
        <p:blipFill>
          <a:blip r:embed="rId6"/>
          <a:srcRect l="30797" t="17516" r="24823" b="16242"/>
          <a:stretch>
            <a:fillRect/>
          </a:stretch>
        </p:blipFill>
        <p:spPr bwMode="auto">
          <a:xfrm>
            <a:off x="4839419" y="2553418"/>
            <a:ext cx="6219645" cy="3441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Рисунок 21"/>
          <p:cNvPicPr/>
          <p:nvPr/>
        </p:nvPicPr>
        <p:blipFill>
          <a:blip r:embed="rId7"/>
          <a:srcRect l="31167" t="35350" r="25181" b="26115"/>
          <a:stretch>
            <a:fillRect/>
          </a:stretch>
        </p:blipFill>
        <p:spPr bwMode="auto">
          <a:xfrm>
            <a:off x="6245525" y="4865298"/>
            <a:ext cx="5946475" cy="1992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81577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Прямоугольник 101"/>
          <p:cNvSpPr/>
          <p:nvPr/>
        </p:nvSpPr>
        <p:spPr>
          <a:xfrm>
            <a:off x="239349" y="1268760"/>
            <a:ext cx="6144683" cy="5544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" name="Прямоугольник 91"/>
          <p:cNvSpPr/>
          <p:nvPr/>
        </p:nvSpPr>
        <p:spPr>
          <a:xfrm>
            <a:off x="6787231" y="1268760"/>
            <a:ext cx="5088565" cy="96252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1" name="Прямоугольник 90"/>
          <p:cNvSpPr/>
          <p:nvPr/>
        </p:nvSpPr>
        <p:spPr>
          <a:xfrm>
            <a:off x="6787231" y="2492896"/>
            <a:ext cx="5088565" cy="4320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431371" y="1304190"/>
          <a:ext cx="4608512" cy="192786"/>
        </p:xfrm>
        <a:graphic>
          <a:graphicData uri="http://schemas.openxmlformats.org/drawingml/2006/table">
            <a:tbl>
              <a:tblPr/>
              <a:tblGrid>
                <a:gridCol w="4608512"/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  <a:cs typeface="Times New Roman"/>
                        </a:rPr>
                        <a:t>3.1. Обобщенная трудовая функция</a:t>
                      </a:r>
                      <a:endParaRPr lang="ru-RU" sz="11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2400" marR="1524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36" name="Таблица 35"/>
          <p:cNvGraphicFramePr>
            <a:graphicFrameLocks noGrp="1"/>
          </p:cNvGraphicFramePr>
          <p:nvPr/>
        </p:nvGraphicFramePr>
        <p:xfrm>
          <a:off x="431371" y="2780928"/>
          <a:ext cx="4608512" cy="192786"/>
        </p:xfrm>
        <a:graphic>
          <a:graphicData uri="http://schemas.openxmlformats.org/drawingml/2006/table">
            <a:tbl>
              <a:tblPr/>
              <a:tblGrid>
                <a:gridCol w="4608512"/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ru-RU" sz="1100" i="1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  <a:cs typeface="Times New Roman"/>
                        </a:rPr>
                        <a:t>Дополнительные характеристики</a:t>
                      </a:r>
                      <a:endParaRPr lang="ru-RU" sz="1100" i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2400" marR="1524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37" name="Таблица 36"/>
          <p:cNvGraphicFramePr>
            <a:graphicFrameLocks noGrp="1"/>
          </p:cNvGraphicFramePr>
          <p:nvPr/>
        </p:nvGraphicFramePr>
        <p:xfrm>
          <a:off x="431371" y="5108422"/>
          <a:ext cx="4512501" cy="192786"/>
        </p:xfrm>
        <a:graphic>
          <a:graphicData uri="http://schemas.openxmlformats.org/drawingml/2006/table">
            <a:tbl>
              <a:tblPr/>
              <a:tblGrid>
                <a:gridCol w="4512501"/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  <a:cs typeface="Times New Roman"/>
                        </a:rPr>
                        <a:t>3.1.1. Трудовая функция</a:t>
                      </a:r>
                      <a:endParaRPr lang="ru-RU" sz="11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2400" marR="1524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2079" name="Text Box 31"/>
          <p:cNvSpPr txBox="1">
            <a:spLocks noChangeArrowheads="1"/>
          </p:cNvSpPr>
          <p:nvPr/>
        </p:nvSpPr>
        <p:spPr bwMode="auto">
          <a:xfrm>
            <a:off x="7171273" y="5589240"/>
            <a:ext cx="4275667" cy="864096"/>
          </a:xfrm>
          <a:prstGeom prst="rect">
            <a:avLst/>
          </a:prstGeom>
          <a:gradFill flip="none"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8100000" scaled="1"/>
            <a:tileRect/>
          </a:gradFill>
          <a:ln>
            <a:headEnd/>
            <a:tailEnd/>
          </a:ln>
          <a:effectLst>
            <a:glow rad="635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  <a:tabLst/>
            </a:pPr>
            <a:endParaRPr lang="ru-RU" sz="12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marL="0" marR="0" lvl="0" indent="0" algn="ctr" defTabSz="914400" eaLnBrk="1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Функциональные знания и умения , связанные с областью и видом профессиональной служебной деятельности </a:t>
            </a:r>
          </a:p>
        </p:txBody>
      </p:sp>
      <p:cxnSp>
        <p:nvCxnSpPr>
          <p:cNvPr id="49" name="Прямая со стрелкой 48"/>
          <p:cNvCxnSpPr/>
          <p:nvPr/>
        </p:nvCxnSpPr>
        <p:spPr>
          <a:xfrm flipV="1">
            <a:off x="6096000" y="3501008"/>
            <a:ext cx="1056117" cy="792088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59" name="Прямая со стрелкой 58"/>
          <p:cNvCxnSpPr>
            <a:endCxn id="2079" idx="1"/>
          </p:cNvCxnSpPr>
          <p:nvPr/>
        </p:nvCxnSpPr>
        <p:spPr>
          <a:xfrm>
            <a:off x="6096001" y="5949280"/>
            <a:ext cx="1075273" cy="72008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62" name="Прямая со стрелкой 61"/>
          <p:cNvCxnSpPr>
            <a:endCxn id="2079" idx="1"/>
          </p:cNvCxnSpPr>
          <p:nvPr/>
        </p:nvCxnSpPr>
        <p:spPr>
          <a:xfrm flipV="1">
            <a:off x="6096001" y="6021288"/>
            <a:ext cx="1075273" cy="216024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2081" name="Text Box 33"/>
          <p:cNvSpPr txBox="1">
            <a:spLocks noChangeArrowheads="1"/>
          </p:cNvSpPr>
          <p:nvPr/>
        </p:nvSpPr>
        <p:spPr bwMode="auto">
          <a:xfrm>
            <a:off x="7171273" y="4201064"/>
            <a:ext cx="4275667" cy="812112"/>
          </a:xfrm>
          <a:prstGeom prst="rect">
            <a:avLst/>
          </a:prstGeom>
          <a:gradFill flip="none"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8100000" scaled="1"/>
            <a:tileRect/>
          </a:gradFill>
          <a:ln>
            <a:headEnd/>
            <a:tailEnd/>
          </a:ln>
          <a:effectLst>
            <a:glow rad="635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>
              <a:spcAft>
                <a:spcPts val="0"/>
              </a:spcAft>
            </a:pPr>
            <a:endParaRPr lang="ru-RU" sz="12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>
              <a:spcAft>
                <a:spcPts val="0"/>
              </a:spcAft>
            </a:pPr>
            <a:r>
              <a:rPr lang="ru-RU" sz="1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Стаж </a:t>
            </a:r>
            <a:r>
              <a:rPr lang="ru-RU" sz="1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ru-RU" sz="1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муниципальной службы, работы по специальности, направлению подготовки</a:t>
            </a:r>
          </a:p>
          <a:p>
            <a:pPr algn="ctr">
              <a:spcAft>
                <a:spcPts val="0"/>
              </a:spcAft>
            </a:pPr>
            <a:endParaRPr lang="ru-RU" sz="14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cxnSp>
        <p:nvCxnSpPr>
          <p:cNvPr id="75" name="Прямая со стрелкой 74"/>
          <p:cNvCxnSpPr/>
          <p:nvPr/>
        </p:nvCxnSpPr>
        <p:spPr>
          <a:xfrm>
            <a:off x="6096000" y="2060848"/>
            <a:ext cx="1056117" cy="2304256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2084" name="Text Box 36"/>
          <p:cNvSpPr txBox="1">
            <a:spLocks noChangeArrowheads="1"/>
          </p:cNvSpPr>
          <p:nvPr/>
        </p:nvSpPr>
        <p:spPr bwMode="auto">
          <a:xfrm>
            <a:off x="7171273" y="2907102"/>
            <a:ext cx="4275667" cy="698740"/>
          </a:xfrm>
          <a:prstGeom prst="rect">
            <a:avLst/>
          </a:prstGeom>
          <a:gradFill flip="none"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8100000" scaled="1"/>
            <a:tileRect/>
          </a:gradFill>
          <a:ln>
            <a:headEnd/>
            <a:tailEnd/>
          </a:ln>
          <a:effectLst>
            <a:glow rad="635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  <a:tabLst/>
            </a:pPr>
            <a:endParaRPr lang="ru-RU" sz="12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marL="0" marR="0" lvl="0" indent="0" algn="ctr" defTabSz="914400" eaLnBrk="1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Специальность, направление подготовки </a:t>
            </a:r>
          </a:p>
          <a:p>
            <a:pPr marL="0" marR="0" lvl="0" indent="0" algn="ctr" defTabSz="914400" eaLnBrk="1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образования</a:t>
            </a:r>
          </a:p>
        </p:txBody>
      </p:sp>
      <p:sp>
        <p:nvSpPr>
          <p:cNvPr id="2083" name="Text Box 35"/>
          <p:cNvSpPr txBox="1">
            <a:spLocks noChangeArrowheads="1"/>
          </p:cNvSpPr>
          <p:nvPr/>
        </p:nvSpPr>
        <p:spPr bwMode="auto">
          <a:xfrm>
            <a:off x="7171273" y="1628800"/>
            <a:ext cx="4320480" cy="360040"/>
          </a:xfrm>
          <a:prstGeom prst="rect">
            <a:avLst/>
          </a:prstGeom>
          <a:gradFill flip="none"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8100000" scaled="1"/>
            <a:tileRect/>
          </a:gradFill>
          <a:ln>
            <a:headEnd/>
            <a:tailEnd/>
          </a:ln>
          <a:effectLst>
            <a:glow rad="635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>
              <a:spcAft>
                <a:spcPts val="0"/>
              </a:spcAft>
            </a:pPr>
            <a:r>
              <a:rPr lang="ru-RU" sz="1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Уровень образования </a:t>
            </a:r>
          </a:p>
        </p:txBody>
      </p:sp>
      <p:cxnSp>
        <p:nvCxnSpPr>
          <p:cNvPr id="79" name="Прямая со стрелкой 78"/>
          <p:cNvCxnSpPr/>
          <p:nvPr/>
        </p:nvCxnSpPr>
        <p:spPr>
          <a:xfrm>
            <a:off x="6096000" y="1772816"/>
            <a:ext cx="1056117" cy="1224136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83" name="Прямоугольник 82"/>
          <p:cNvSpPr/>
          <p:nvPr/>
        </p:nvSpPr>
        <p:spPr>
          <a:xfrm>
            <a:off x="7004886" y="2231287"/>
            <a:ext cx="371082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smtClean="0">
                <a:latin typeface="Times New Roman"/>
                <a:ea typeface="Calibri"/>
                <a:cs typeface="Times New Roman"/>
              </a:rPr>
              <a:t>Функциональные квалификационные требования</a:t>
            </a:r>
            <a:endParaRPr lang="ru-RU" sz="1200" dirty="0"/>
          </a:p>
        </p:txBody>
      </p:sp>
      <p:sp>
        <p:nvSpPr>
          <p:cNvPr id="84" name="Прямоугольник 83"/>
          <p:cNvSpPr/>
          <p:nvPr/>
        </p:nvSpPr>
        <p:spPr>
          <a:xfrm>
            <a:off x="7267285" y="1295183"/>
            <a:ext cx="422446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latin typeface="Times New Roman"/>
                <a:ea typeface="Calibri"/>
                <a:cs typeface="Times New Roman"/>
              </a:rPr>
              <a:t>Базовые квалификационные требования</a:t>
            </a:r>
            <a:endParaRPr lang="ru-RU" sz="1200" dirty="0"/>
          </a:p>
        </p:txBody>
      </p:sp>
      <p:cxnSp>
        <p:nvCxnSpPr>
          <p:cNvPr id="85" name="Прямая со стрелкой 84"/>
          <p:cNvCxnSpPr/>
          <p:nvPr/>
        </p:nvCxnSpPr>
        <p:spPr>
          <a:xfrm>
            <a:off x="6096000" y="1772816"/>
            <a:ext cx="1056117" cy="0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7390841"/>
              </p:ext>
            </p:extLst>
          </p:nvPr>
        </p:nvGraphicFramePr>
        <p:xfrm>
          <a:off x="431371" y="1484785"/>
          <a:ext cx="5664630" cy="1224137"/>
        </p:xfrm>
        <a:graphic>
          <a:graphicData uri="http://schemas.openxmlformats.org/drawingml/2006/table">
            <a:tbl>
              <a:tblPr>
                <a:tableStyleId>{E269D01E-BC32-4049-B463-5C60D7B0CCD2}</a:tableStyleId>
              </a:tblPr>
              <a:tblGrid>
                <a:gridCol w="2759691"/>
                <a:gridCol w="2904939"/>
              </a:tblGrid>
              <a:tr h="379339">
                <a:tc>
                  <a:txBody>
                    <a:bodyPr/>
                    <a:lstStyle/>
                    <a:p>
                      <a:pPr marL="3619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Требования к образованию и обучению</a:t>
                      </a:r>
                      <a:endParaRPr lang="ru-RU" sz="1100" b="0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707" marR="2370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9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3707" marR="2370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28077">
                <a:tc>
                  <a:txBody>
                    <a:bodyPr/>
                    <a:lstStyle/>
                    <a:p>
                      <a:pPr marL="3619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Требования к опыту практической работы</a:t>
                      </a:r>
                      <a:endParaRPr lang="ru-RU" sz="1100" b="0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707" marR="2370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9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3707" marR="2370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28077">
                <a:tc>
                  <a:txBody>
                    <a:bodyPr/>
                    <a:lstStyle/>
                    <a:p>
                      <a:pPr marL="3619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Особые условия допуска к работе</a:t>
                      </a:r>
                      <a:endParaRPr lang="ru-RU" sz="1100" b="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707" marR="2370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9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3707" marR="2370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88644">
                <a:tc>
                  <a:txBody>
                    <a:bodyPr/>
                    <a:lstStyle/>
                    <a:p>
                      <a:pPr marL="3619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Другие характеристики</a:t>
                      </a:r>
                      <a:endParaRPr lang="ru-RU" sz="1100" b="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707" marR="2370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9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3707" marR="2370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3" name="Таблица 32"/>
          <p:cNvGraphicFramePr>
            <a:graphicFrameLocks noGrp="1"/>
          </p:cNvGraphicFramePr>
          <p:nvPr/>
        </p:nvGraphicFramePr>
        <p:xfrm>
          <a:off x="431371" y="2996953"/>
          <a:ext cx="5664630" cy="1770899"/>
        </p:xfrm>
        <a:graphic>
          <a:graphicData uri="http://schemas.openxmlformats.org/drawingml/2006/table">
            <a:tbl>
              <a:tblPr>
                <a:tableStyleId>{E269D01E-BC32-4049-B463-5C60D7B0CCD2}</a:tableStyleId>
              </a:tblPr>
              <a:tblGrid>
                <a:gridCol w="2187247"/>
                <a:gridCol w="546812"/>
                <a:gridCol w="2930571"/>
              </a:tblGrid>
              <a:tr h="242208">
                <a:tc>
                  <a:txBody>
                    <a:bodyPr/>
                    <a:lstStyle/>
                    <a:p>
                      <a:pPr marL="36195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Наименование документа</a:t>
                      </a:r>
                      <a:endParaRPr lang="ru-RU" sz="1100" b="0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6381" marR="1638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Код</a:t>
                      </a:r>
                      <a:endParaRPr lang="ru-RU" sz="1100" b="0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6381" marR="163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Наименование базовой группы, </a:t>
                      </a: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должности (</a:t>
                      </a:r>
                      <a:r>
                        <a:rPr lang="ru-RU" sz="1100" b="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профессии) или специальности</a:t>
                      </a:r>
                      <a:endParaRPr lang="ru-RU" sz="1100" b="0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6381" marR="163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21104">
                <a:tc rowSpan="2">
                  <a:txBody>
                    <a:bodyPr/>
                    <a:lstStyle/>
                    <a:p>
                      <a:pPr marL="36195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ОКЗ</a:t>
                      </a:r>
                      <a:endParaRPr lang="ru-RU" sz="1100" b="0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6381" marR="1638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6381" marR="163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6381" marR="163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211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900" b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6381" marR="163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6381" marR="163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21104">
                <a:tc>
                  <a:txBody>
                    <a:bodyPr/>
                    <a:lstStyle/>
                    <a:p>
                      <a:pPr marL="36195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ЕТКС  или ЕКС </a:t>
                      </a:r>
                      <a:endParaRPr lang="ru-RU" sz="1100" b="0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6381" marR="1638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900" b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6381" marR="163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6381" marR="163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781788">
                <a:tc>
                  <a:txBody>
                    <a:bodyPr/>
                    <a:lstStyle/>
                    <a:p>
                      <a:pPr marL="36195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0" kern="1200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Направления </a:t>
                      </a:r>
                      <a:r>
                        <a:rPr lang="ru-RU" sz="1100" b="0" kern="1200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подготовки (специальности ) образования</a:t>
                      </a:r>
                    </a:p>
                    <a:p>
                      <a:pPr marL="36195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0" kern="1200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ОКПДТР </a:t>
                      </a:r>
                      <a:endParaRPr lang="ru-RU" sz="1100" b="0" kern="1200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6381" marR="1638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9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6381" marR="163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9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6381" marR="163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11871">
                <a:tc>
                  <a:txBody>
                    <a:bodyPr/>
                    <a:lstStyle/>
                    <a:p>
                      <a:pPr marL="36195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ОКСО, ОКСВНК</a:t>
                      </a:r>
                      <a:endParaRPr lang="ru-RU" sz="1100" b="0" kern="1200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6381" marR="1638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9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6381" marR="163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9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6381" marR="163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2" name="Таблица 41"/>
          <p:cNvGraphicFramePr>
            <a:graphicFrameLocks noGrp="1"/>
          </p:cNvGraphicFramePr>
          <p:nvPr/>
        </p:nvGraphicFramePr>
        <p:xfrm>
          <a:off x="431371" y="5327478"/>
          <a:ext cx="5664630" cy="1255014"/>
        </p:xfrm>
        <a:graphic>
          <a:graphicData uri="http://schemas.openxmlformats.org/drawingml/2006/table">
            <a:tbl>
              <a:tblPr>
                <a:tableStyleId>{E269D01E-BC32-4049-B463-5C60D7B0CCD2}</a:tableStyleId>
              </a:tblPr>
              <a:tblGrid>
                <a:gridCol w="2549083"/>
                <a:gridCol w="3115547"/>
              </a:tblGrid>
              <a:tr h="122488">
                <a:tc rowSpan="3">
                  <a:txBody>
                    <a:bodyPr/>
                    <a:lstStyle/>
                    <a:p>
                      <a:pPr marL="36195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Трудовые действия</a:t>
                      </a:r>
                      <a:endParaRPr lang="ru-RU" sz="1100" b="0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6568" marR="165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9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6568" marR="165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224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6195" marR="3619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9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6568" marR="165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154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6195" marR="3619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9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6568" marR="165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22488">
                <a:tc rowSpan="2">
                  <a:txBody>
                    <a:bodyPr/>
                    <a:lstStyle/>
                    <a:p>
                      <a:pPr marL="36195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0" kern="1200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Необходимые </a:t>
                      </a:r>
                      <a:r>
                        <a:rPr lang="ru-RU" sz="1100" b="0" kern="1200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умения </a:t>
                      </a:r>
                      <a:endParaRPr lang="ru-RU" sz="1100" b="0" kern="1200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6568" marR="165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9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6568" marR="165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8533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6195" marR="3619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9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6568" marR="165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22488">
                <a:tc rowSpan="2">
                  <a:txBody>
                    <a:bodyPr/>
                    <a:lstStyle/>
                    <a:p>
                      <a:pPr marL="36195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0" kern="1200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Необходимые знания</a:t>
                      </a:r>
                      <a:endParaRPr lang="ru-RU" sz="1100" b="0" kern="1200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6568" marR="165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9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6568" marR="165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224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6195" marR="3619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9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6568" marR="165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22488">
                <a:tc rowSpan="2">
                  <a:txBody>
                    <a:bodyPr/>
                    <a:lstStyle/>
                    <a:p>
                      <a:pPr marL="36195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Другие характеристики</a:t>
                      </a:r>
                      <a:endParaRPr lang="ru-RU" sz="1100" b="0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6568" marR="165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9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6568" marR="165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224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6195" marR="3619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9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6568" marR="165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14" name="Прямоугольник 113"/>
          <p:cNvSpPr/>
          <p:nvPr/>
        </p:nvSpPr>
        <p:spPr>
          <a:xfrm>
            <a:off x="137728" y="909299"/>
            <a:ext cx="585665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/>
              <a:t>Система разработки и утверждения профессиональных стандартов</a:t>
            </a:r>
            <a:endParaRPr lang="ru-RU" sz="1400" dirty="0"/>
          </a:p>
        </p:txBody>
      </p:sp>
      <p:sp>
        <p:nvSpPr>
          <p:cNvPr id="115" name="Прямоугольник 114"/>
          <p:cNvSpPr/>
          <p:nvPr/>
        </p:nvSpPr>
        <p:spPr>
          <a:xfrm>
            <a:off x="6499199" y="878521"/>
            <a:ext cx="537659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/>
              <a:t>Система квалификационных требований</a:t>
            </a:r>
            <a:endParaRPr lang="ru-RU" sz="14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-60384" y="0"/>
            <a:ext cx="12295367" cy="915989"/>
          </a:xfrm>
          <a:prstGeom prst="rect">
            <a:avLst/>
          </a:prstGeom>
          <a:solidFill>
            <a:schemeClr val="bg2">
              <a:lumMod val="7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Заголовок 1"/>
          <p:cNvSpPr txBox="1">
            <a:spLocks/>
          </p:cNvSpPr>
          <p:nvPr/>
        </p:nvSpPr>
        <p:spPr>
          <a:xfrm>
            <a:off x="118532" y="0"/>
            <a:ext cx="7641511" cy="8108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Взаимосвязь квалификационных требований и </a:t>
            </a:r>
          </a:p>
          <a:p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Профессиональных стандартов</a:t>
            </a:r>
            <a:endParaRPr lang="ru-RU" sz="20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8" name="Объект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9780" y="2"/>
            <a:ext cx="757451" cy="915987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7178392" y="148195"/>
            <a:ext cx="20119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accent6">
                    <a:lumMod val="50000"/>
                  </a:schemeClr>
                </a:solidFill>
              </a:rPr>
              <a:t>Министерство труда </a:t>
            </a:r>
          </a:p>
          <a:p>
            <a:r>
              <a:rPr lang="ru-RU" sz="1200" b="1" dirty="0" smtClean="0">
                <a:solidFill>
                  <a:schemeClr val="accent6">
                    <a:lumMod val="50000"/>
                  </a:schemeClr>
                </a:solidFill>
              </a:rPr>
              <a:t>и социальной защиты Российской Федерации</a:t>
            </a:r>
            <a:endParaRPr lang="ru-RU" sz="1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>
            <a:off x="11076022" y="42656"/>
            <a:ext cx="9525" cy="830676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959024" y="139857"/>
            <a:ext cx="1065457" cy="738664"/>
          </a:xfrm>
        </p:spPr>
        <p:txBody>
          <a:bodyPr/>
          <a:lstStyle/>
          <a:p>
            <a:fld id="{0F43F4AF-7D06-4FEB-900F-7B33DEC9A355}" type="slidenum">
              <a:rPr lang="ru-RU" sz="660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7</a:t>
            </a:fld>
            <a:endParaRPr lang="ru-RU" sz="66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3253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4387" y="0"/>
            <a:ext cx="1052019" cy="1272209"/>
          </a:xfrm>
        </p:spPr>
      </p:pic>
      <p:sp>
        <p:nvSpPr>
          <p:cNvPr id="13" name="TextBox 12"/>
          <p:cNvSpPr txBox="1"/>
          <p:nvPr/>
        </p:nvSpPr>
        <p:spPr>
          <a:xfrm>
            <a:off x="8863886" y="271118"/>
            <a:ext cx="201199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</a:rPr>
              <a:t>Министерство труда </a:t>
            </a:r>
          </a:p>
          <a:p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</a:rPr>
              <a:t>и социальной защиты Российской Федерации</a:t>
            </a:r>
            <a:endParaRPr lang="ru-RU" sz="1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126542" y="206636"/>
            <a:ext cx="1065457" cy="738664"/>
          </a:xfrm>
        </p:spPr>
        <p:txBody>
          <a:bodyPr/>
          <a:lstStyle/>
          <a:p>
            <a:fld id="{0F43F4AF-7D06-4FEB-900F-7B33DEC9A355}" type="slidenum">
              <a:rPr lang="ru-RU" sz="660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8</a:t>
            </a:fld>
            <a:endParaRPr lang="ru-RU" sz="66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11067396" y="83340"/>
            <a:ext cx="9525" cy="1049649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Заголовок 42"/>
          <p:cNvSpPr>
            <a:spLocks noGrp="1"/>
          </p:cNvSpPr>
          <p:nvPr>
            <p:ph type="title"/>
          </p:nvPr>
        </p:nvSpPr>
        <p:spPr>
          <a:xfrm>
            <a:off x="1362985" y="2726662"/>
            <a:ext cx="10515600" cy="1325563"/>
          </a:xfrm>
        </p:spPr>
        <p:txBody>
          <a:bodyPr>
            <a:normAutofit/>
          </a:bodyPr>
          <a:lstStyle/>
          <a:p>
            <a:r>
              <a:rPr lang="ru-RU" sz="8000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Спасибо за внимание! </a:t>
            </a:r>
            <a:endParaRPr lang="ru-RU" sz="8000" dirty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1010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2488</TotalTime>
  <Words>408</Words>
  <Application>Microsoft Office PowerPoint</Application>
  <PresentationFormat>Произвольный</PresentationFormat>
  <Paragraphs>94</Paragraphs>
  <Slides>8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Новый подход к формированию квалификационных требований для замещения должностей муниципальной службы</vt:lpstr>
      <vt:lpstr>Презентация PowerPoint</vt:lpstr>
      <vt:lpstr>Презентация PowerPoint</vt:lpstr>
      <vt:lpstr>Детализация квалификационных требований в соответствии с областями и видами профессиональной служебной деятельности</vt:lpstr>
      <vt:lpstr>Презентация PowerPoint</vt:lpstr>
      <vt:lpstr>РЕКОМЕНДУЕМАЯ ФОРМА ДОЛЖНОСТНОЙ ИНСТРУКЦИИ </vt:lpstr>
      <vt:lpstr>Презентация PowerPoint</vt:lpstr>
      <vt:lpstr>Спасибо за внимание!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презентации как всегда очень интересная и крайне актуальная</dc:title>
  <dc:creator>Никита</dc:creator>
  <cp:lastModifiedBy>Svetlana Yurkova</cp:lastModifiedBy>
  <cp:revision>196</cp:revision>
  <cp:lastPrinted>2016-05-31T12:06:05Z</cp:lastPrinted>
  <dcterms:created xsi:type="dcterms:W3CDTF">2015-10-24T19:54:13Z</dcterms:created>
  <dcterms:modified xsi:type="dcterms:W3CDTF">2016-09-27T13:42:17Z</dcterms:modified>
</cp:coreProperties>
</file>