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30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823CF5-8E91-4BA0-A1DC-0C6D5BB718CC}" type="doc">
      <dgm:prSet loTypeId="urn:microsoft.com/office/officeart/2005/8/layout/matrix1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DDF322F-8EA6-4045-A0F5-F0609D87C147}">
      <dgm:prSet phldrT="[Текст]"/>
      <dgm:spPr/>
      <dgm:t>
        <a:bodyPr/>
        <a:lstStyle/>
        <a:p>
          <a:r>
            <a:rPr lang="ru-RU" dirty="0" smtClean="0"/>
            <a:t>Экологический бизнес</a:t>
          </a:r>
          <a:endParaRPr lang="ru-RU" dirty="0"/>
        </a:p>
      </dgm:t>
    </dgm:pt>
    <dgm:pt modelId="{DFC1974D-BB99-4B5A-A670-9B8BA0C3AB4E}" type="parTrans" cxnId="{5BF100A6-BABB-462D-9800-CC761ED4CFCB}">
      <dgm:prSet/>
      <dgm:spPr/>
      <dgm:t>
        <a:bodyPr/>
        <a:lstStyle/>
        <a:p>
          <a:endParaRPr lang="ru-RU"/>
        </a:p>
      </dgm:t>
    </dgm:pt>
    <dgm:pt modelId="{7941BFE0-7B24-463C-8256-DC06E01C7DE0}" type="sibTrans" cxnId="{5BF100A6-BABB-462D-9800-CC761ED4CFCB}">
      <dgm:prSet/>
      <dgm:spPr/>
      <dgm:t>
        <a:bodyPr/>
        <a:lstStyle/>
        <a:p>
          <a:endParaRPr lang="ru-RU"/>
        </a:p>
      </dgm:t>
    </dgm:pt>
    <dgm:pt modelId="{F6537164-A126-454F-AB32-A63477B3A6C1}">
      <dgm:prSet/>
      <dgm:spPr/>
      <dgm:t>
        <a:bodyPr/>
        <a:lstStyle/>
        <a:p>
          <a:r>
            <a:rPr lang="ru-RU" dirty="0" smtClean="0"/>
            <a:t>предприятия, обеспечивающие предотвращение загрязнения </a:t>
          </a:r>
          <a:endParaRPr lang="ru-RU" dirty="0"/>
        </a:p>
      </dgm:t>
    </dgm:pt>
    <dgm:pt modelId="{59DA52A0-2254-40FA-BDA3-51465807CA04}" type="parTrans" cxnId="{5DA5C168-A14A-4BCE-95CC-EE7D4875C39B}">
      <dgm:prSet/>
      <dgm:spPr/>
      <dgm:t>
        <a:bodyPr/>
        <a:lstStyle/>
        <a:p>
          <a:endParaRPr lang="ru-RU"/>
        </a:p>
      </dgm:t>
    </dgm:pt>
    <dgm:pt modelId="{A2EE7E6A-D86A-408E-8E57-F11600F7F7D6}" type="sibTrans" cxnId="{5DA5C168-A14A-4BCE-95CC-EE7D4875C39B}">
      <dgm:prSet/>
      <dgm:spPr/>
      <dgm:t>
        <a:bodyPr/>
        <a:lstStyle/>
        <a:p>
          <a:endParaRPr lang="ru-RU"/>
        </a:p>
      </dgm:t>
    </dgm:pt>
    <dgm:pt modelId="{04E78BF4-D83A-4CD8-A278-0EB770AB32AE}">
      <dgm:prSet phldrT="[Текст]"/>
      <dgm:spPr/>
      <dgm:t>
        <a:bodyPr/>
        <a:lstStyle/>
        <a:p>
          <a:r>
            <a:rPr lang="ru-RU" dirty="0" smtClean="0"/>
            <a:t>предприятия с ресурсосберегающей технологией </a:t>
          </a:r>
          <a:endParaRPr lang="ru-RU" dirty="0"/>
        </a:p>
      </dgm:t>
    </dgm:pt>
    <dgm:pt modelId="{D2C3CA0C-F50E-47AD-AF8D-83E7DCBD68ED}" type="parTrans" cxnId="{F53EB8C0-1774-429C-AEC7-D44E36372550}">
      <dgm:prSet/>
      <dgm:spPr/>
      <dgm:t>
        <a:bodyPr/>
        <a:lstStyle/>
        <a:p>
          <a:endParaRPr lang="ru-RU"/>
        </a:p>
      </dgm:t>
    </dgm:pt>
    <dgm:pt modelId="{758A9465-74F2-4E4A-93D6-7D4E666D5709}" type="sibTrans" cxnId="{F53EB8C0-1774-429C-AEC7-D44E36372550}">
      <dgm:prSet/>
      <dgm:spPr/>
      <dgm:t>
        <a:bodyPr/>
        <a:lstStyle/>
        <a:p>
          <a:endParaRPr lang="ru-RU"/>
        </a:p>
      </dgm:t>
    </dgm:pt>
    <dgm:pt modelId="{B68CD7C3-A405-4E35-B15E-05991C93EC3F}">
      <dgm:prSet phldrT="[Текст]"/>
      <dgm:spPr/>
      <dgm:t>
        <a:bodyPr/>
        <a:lstStyle/>
        <a:p>
          <a:r>
            <a:rPr lang="ru-RU" dirty="0" smtClean="0"/>
            <a:t>предприятия, осуществляющие меры по благоустройству окружающей среды</a:t>
          </a:r>
          <a:endParaRPr lang="ru-RU" dirty="0"/>
        </a:p>
      </dgm:t>
    </dgm:pt>
    <dgm:pt modelId="{3B0A73C4-F48F-4EB9-B456-520DF5113892}" type="parTrans" cxnId="{D2212344-0976-42AF-B9B4-791F6CCAF8BD}">
      <dgm:prSet/>
      <dgm:spPr/>
      <dgm:t>
        <a:bodyPr/>
        <a:lstStyle/>
        <a:p>
          <a:endParaRPr lang="ru-RU"/>
        </a:p>
      </dgm:t>
    </dgm:pt>
    <dgm:pt modelId="{9102F04B-7B81-44FD-A01C-3E207783C8F9}" type="sibTrans" cxnId="{D2212344-0976-42AF-B9B4-791F6CCAF8BD}">
      <dgm:prSet/>
      <dgm:spPr/>
      <dgm:t>
        <a:bodyPr/>
        <a:lstStyle/>
        <a:p>
          <a:endParaRPr lang="ru-RU"/>
        </a:p>
      </dgm:t>
    </dgm:pt>
    <dgm:pt modelId="{423347BB-3198-4553-810B-F2864FFFCC55}">
      <dgm:prSet phldrT="[Текст]"/>
      <dgm:spPr/>
      <dgm:t>
        <a:bodyPr/>
        <a:lstStyle/>
        <a:p>
          <a:r>
            <a:rPr lang="ru-RU" dirty="0" smtClean="0"/>
            <a:t>учреждения, финансирующие экологическое просвещение</a:t>
          </a:r>
          <a:endParaRPr lang="ru-RU" dirty="0"/>
        </a:p>
      </dgm:t>
    </dgm:pt>
    <dgm:pt modelId="{C5E159AC-8708-4AAD-9BC7-754A3619182E}" type="parTrans" cxnId="{4EE82C70-B38A-4C54-A79A-CD92B45315D4}">
      <dgm:prSet/>
      <dgm:spPr/>
      <dgm:t>
        <a:bodyPr/>
        <a:lstStyle/>
        <a:p>
          <a:endParaRPr lang="ru-RU"/>
        </a:p>
      </dgm:t>
    </dgm:pt>
    <dgm:pt modelId="{B7A80346-97B1-4639-98A1-FE5C0CE76A1F}" type="sibTrans" cxnId="{4EE82C70-B38A-4C54-A79A-CD92B45315D4}">
      <dgm:prSet/>
      <dgm:spPr/>
      <dgm:t>
        <a:bodyPr/>
        <a:lstStyle/>
        <a:p>
          <a:endParaRPr lang="ru-RU"/>
        </a:p>
      </dgm:t>
    </dgm:pt>
    <dgm:pt modelId="{3732670D-7191-4F01-8491-BEC4FC26FF88}" type="pres">
      <dgm:prSet presAssocID="{96823CF5-8E91-4BA0-A1DC-0C6D5BB718C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20DA47-1FC3-4F6F-AEBD-D2E52F7182C3}" type="pres">
      <dgm:prSet presAssocID="{96823CF5-8E91-4BA0-A1DC-0C6D5BB718CC}" presName="matrix" presStyleCnt="0"/>
      <dgm:spPr/>
    </dgm:pt>
    <dgm:pt modelId="{9A3F0DEA-2F0A-48A7-80CE-FDC6390BB909}" type="pres">
      <dgm:prSet presAssocID="{96823CF5-8E91-4BA0-A1DC-0C6D5BB718CC}" presName="tile1" presStyleLbl="node1" presStyleIdx="0" presStyleCnt="4"/>
      <dgm:spPr/>
      <dgm:t>
        <a:bodyPr/>
        <a:lstStyle/>
        <a:p>
          <a:endParaRPr lang="ru-RU"/>
        </a:p>
      </dgm:t>
    </dgm:pt>
    <dgm:pt modelId="{6993B0F3-F1D4-4105-A75F-62200DFE1658}" type="pres">
      <dgm:prSet presAssocID="{96823CF5-8E91-4BA0-A1DC-0C6D5BB718C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8A4E66-D18F-4085-8C4F-EF097011D50E}" type="pres">
      <dgm:prSet presAssocID="{96823CF5-8E91-4BA0-A1DC-0C6D5BB718CC}" presName="tile2" presStyleLbl="node1" presStyleIdx="1" presStyleCnt="4"/>
      <dgm:spPr/>
      <dgm:t>
        <a:bodyPr/>
        <a:lstStyle/>
        <a:p>
          <a:endParaRPr lang="ru-RU"/>
        </a:p>
      </dgm:t>
    </dgm:pt>
    <dgm:pt modelId="{C29E7B9F-65A7-4B58-86C7-C55E5DC2CD84}" type="pres">
      <dgm:prSet presAssocID="{96823CF5-8E91-4BA0-A1DC-0C6D5BB718C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8171F9-5D92-4894-90D4-6D4980C4A637}" type="pres">
      <dgm:prSet presAssocID="{96823CF5-8E91-4BA0-A1DC-0C6D5BB718CC}" presName="tile3" presStyleLbl="node1" presStyleIdx="2" presStyleCnt="4"/>
      <dgm:spPr/>
      <dgm:t>
        <a:bodyPr/>
        <a:lstStyle/>
        <a:p>
          <a:endParaRPr lang="ru-RU"/>
        </a:p>
      </dgm:t>
    </dgm:pt>
    <dgm:pt modelId="{1620FFAF-69E4-4D9F-B7D4-42BF4FD75A08}" type="pres">
      <dgm:prSet presAssocID="{96823CF5-8E91-4BA0-A1DC-0C6D5BB718C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59C72C-4601-44A2-AD99-FCE9B22672E3}" type="pres">
      <dgm:prSet presAssocID="{96823CF5-8E91-4BA0-A1DC-0C6D5BB718CC}" presName="tile4" presStyleLbl="node1" presStyleIdx="3" presStyleCnt="4"/>
      <dgm:spPr/>
      <dgm:t>
        <a:bodyPr/>
        <a:lstStyle/>
        <a:p>
          <a:endParaRPr lang="ru-RU"/>
        </a:p>
      </dgm:t>
    </dgm:pt>
    <dgm:pt modelId="{A34EBDDA-30E3-46E8-A5B9-F077E3674F18}" type="pres">
      <dgm:prSet presAssocID="{96823CF5-8E91-4BA0-A1DC-0C6D5BB718C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71B131-3A81-4517-B0F4-233AFC6018A6}" type="pres">
      <dgm:prSet presAssocID="{96823CF5-8E91-4BA0-A1DC-0C6D5BB718CC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72848BC1-B77D-418A-8933-E977AAA3F92F}" type="presOf" srcId="{04E78BF4-D83A-4CD8-A278-0EB770AB32AE}" destId="{C29E7B9F-65A7-4B58-86C7-C55E5DC2CD84}" srcOrd="1" destOrd="0" presId="urn:microsoft.com/office/officeart/2005/8/layout/matrix1"/>
    <dgm:cxn modelId="{1119903E-4C70-4EF5-AC56-3596686D7E8A}" type="presOf" srcId="{F6537164-A126-454F-AB32-A63477B3A6C1}" destId="{9A3F0DEA-2F0A-48A7-80CE-FDC6390BB909}" srcOrd="0" destOrd="0" presId="urn:microsoft.com/office/officeart/2005/8/layout/matrix1"/>
    <dgm:cxn modelId="{0A7F419A-6DFB-4AF6-A433-2DD297E65EA9}" type="presOf" srcId="{B68CD7C3-A405-4E35-B15E-05991C93EC3F}" destId="{608171F9-5D92-4894-90D4-6D4980C4A637}" srcOrd="0" destOrd="0" presId="urn:microsoft.com/office/officeart/2005/8/layout/matrix1"/>
    <dgm:cxn modelId="{5DA5C168-A14A-4BCE-95CC-EE7D4875C39B}" srcId="{0DDF322F-8EA6-4045-A0F5-F0609D87C147}" destId="{F6537164-A126-454F-AB32-A63477B3A6C1}" srcOrd="0" destOrd="0" parTransId="{59DA52A0-2254-40FA-BDA3-51465807CA04}" sibTransId="{A2EE7E6A-D86A-408E-8E57-F11600F7F7D6}"/>
    <dgm:cxn modelId="{5BF100A6-BABB-462D-9800-CC761ED4CFCB}" srcId="{96823CF5-8E91-4BA0-A1DC-0C6D5BB718CC}" destId="{0DDF322F-8EA6-4045-A0F5-F0609D87C147}" srcOrd="0" destOrd="0" parTransId="{DFC1974D-BB99-4B5A-A670-9B8BA0C3AB4E}" sibTransId="{7941BFE0-7B24-463C-8256-DC06E01C7DE0}"/>
    <dgm:cxn modelId="{F53EB8C0-1774-429C-AEC7-D44E36372550}" srcId="{0DDF322F-8EA6-4045-A0F5-F0609D87C147}" destId="{04E78BF4-D83A-4CD8-A278-0EB770AB32AE}" srcOrd="1" destOrd="0" parTransId="{D2C3CA0C-F50E-47AD-AF8D-83E7DCBD68ED}" sibTransId="{758A9465-74F2-4E4A-93D6-7D4E666D5709}"/>
    <dgm:cxn modelId="{0C08791F-6985-4799-BA9F-EBE8FE9DFEE4}" type="presOf" srcId="{B68CD7C3-A405-4E35-B15E-05991C93EC3F}" destId="{1620FFAF-69E4-4D9F-B7D4-42BF4FD75A08}" srcOrd="1" destOrd="0" presId="urn:microsoft.com/office/officeart/2005/8/layout/matrix1"/>
    <dgm:cxn modelId="{A5970B57-8479-4ED1-9A73-96AA51C2626E}" type="presOf" srcId="{0DDF322F-8EA6-4045-A0F5-F0609D87C147}" destId="{2C71B131-3A81-4517-B0F4-233AFC6018A6}" srcOrd="0" destOrd="0" presId="urn:microsoft.com/office/officeart/2005/8/layout/matrix1"/>
    <dgm:cxn modelId="{6DD9DEBC-A5B6-404E-A153-8A22E6C26AEB}" type="presOf" srcId="{F6537164-A126-454F-AB32-A63477B3A6C1}" destId="{6993B0F3-F1D4-4105-A75F-62200DFE1658}" srcOrd="1" destOrd="0" presId="urn:microsoft.com/office/officeart/2005/8/layout/matrix1"/>
    <dgm:cxn modelId="{D2212344-0976-42AF-B9B4-791F6CCAF8BD}" srcId="{0DDF322F-8EA6-4045-A0F5-F0609D87C147}" destId="{B68CD7C3-A405-4E35-B15E-05991C93EC3F}" srcOrd="2" destOrd="0" parTransId="{3B0A73C4-F48F-4EB9-B456-520DF5113892}" sibTransId="{9102F04B-7B81-44FD-A01C-3E207783C8F9}"/>
    <dgm:cxn modelId="{16AFDFCB-0D34-46A3-BF76-085BDAF2B003}" type="presOf" srcId="{04E78BF4-D83A-4CD8-A278-0EB770AB32AE}" destId="{B88A4E66-D18F-4085-8C4F-EF097011D50E}" srcOrd="0" destOrd="0" presId="urn:microsoft.com/office/officeart/2005/8/layout/matrix1"/>
    <dgm:cxn modelId="{4EE82C70-B38A-4C54-A79A-CD92B45315D4}" srcId="{0DDF322F-8EA6-4045-A0F5-F0609D87C147}" destId="{423347BB-3198-4553-810B-F2864FFFCC55}" srcOrd="3" destOrd="0" parTransId="{C5E159AC-8708-4AAD-9BC7-754A3619182E}" sibTransId="{B7A80346-97B1-4639-98A1-FE5C0CE76A1F}"/>
    <dgm:cxn modelId="{0A82A286-A90C-4F61-92ED-7D5A1D4D1215}" type="presOf" srcId="{423347BB-3198-4553-810B-F2864FFFCC55}" destId="{A34EBDDA-30E3-46E8-A5B9-F077E3674F18}" srcOrd="1" destOrd="0" presId="urn:microsoft.com/office/officeart/2005/8/layout/matrix1"/>
    <dgm:cxn modelId="{B3B31FEF-B980-41FE-B792-6D7F64CEB64C}" type="presOf" srcId="{423347BB-3198-4553-810B-F2864FFFCC55}" destId="{D559C72C-4601-44A2-AD99-FCE9B22672E3}" srcOrd="0" destOrd="0" presId="urn:microsoft.com/office/officeart/2005/8/layout/matrix1"/>
    <dgm:cxn modelId="{AC4618FE-B592-4888-9C94-1CAD79AA1DA8}" type="presOf" srcId="{96823CF5-8E91-4BA0-A1DC-0C6D5BB718CC}" destId="{3732670D-7191-4F01-8491-BEC4FC26FF88}" srcOrd="0" destOrd="0" presId="urn:microsoft.com/office/officeart/2005/8/layout/matrix1"/>
    <dgm:cxn modelId="{77597E64-0628-455A-8483-09AA508EE1AE}" type="presParOf" srcId="{3732670D-7191-4F01-8491-BEC4FC26FF88}" destId="{4720DA47-1FC3-4F6F-AEBD-D2E52F7182C3}" srcOrd="0" destOrd="0" presId="urn:microsoft.com/office/officeart/2005/8/layout/matrix1"/>
    <dgm:cxn modelId="{2D2D5556-E6AE-4130-B6E1-E29974F6EEB2}" type="presParOf" srcId="{4720DA47-1FC3-4F6F-AEBD-D2E52F7182C3}" destId="{9A3F0DEA-2F0A-48A7-80CE-FDC6390BB909}" srcOrd="0" destOrd="0" presId="urn:microsoft.com/office/officeart/2005/8/layout/matrix1"/>
    <dgm:cxn modelId="{AD4A0931-1678-4FBE-97C3-C1F4114DA89C}" type="presParOf" srcId="{4720DA47-1FC3-4F6F-AEBD-D2E52F7182C3}" destId="{6993B0F3-F1D4-4105-A75F-62200DFE1658}" srcOrd="1" destOrd="0" presId="urn:microsoft.com/office/officeart/2005/8/layout/matrix1"/>
    <dgm:cxn modelId="{36731DDC-E77F-4B45-98E4-CBE116E33FFC}" type="presParOf" srcId="{4720DA47-1FC3-4F6F-AEBD-D2E52F7182C3}" destId="{B88A4E66-D18F-4085-8C4F-EF097011D50E}" srcOrd="2" destOrd="0" presId="urn:microsoft.com/office/officeart/2005/8/layout/matrix1"/>
    <dgm:cxn modelId="{FF868607-EE6C-4065-9DE8-55C4104D0DC4}" type="presParOf" srcId="{4720DA47-1FC3-4F6F-AEBD-D2E52F7182C3}" destId="{C29E7B9F-65A7-4B58-86C7-C55E5DC2CD84}" srcOrd="3" destOrd="0" presId="urn:microsoft.com/office/officeart/2005/8/layout/matrix1"/>
    <dgm:cxn modelId="{F6354374-4C8D-42C6-B5FE-46158D6F67B2}" type="presParOf" srcId="{4720DA47-1FC3-4F6F-AEBD-D2E52F7182C3}" destId="{608171F9-5D92-4894-90D4-6D4980C4A637}" srcOrd="4" destOrd="0" presId="urn:microsoft.com/office/officeart/2005/8/layout/matrix1"/>
    <dgm:cxn modelId="{90823834-788B-4BA2-8E33-4957B41BA14C}" type="presParOf" srcId="{4720DA47-1FC3-4F6F-AEBD-D2E52F7182C3}" destId="{1620FFAF-69E4-4D9F-B7D4-42BF4FD75A08}" srcOrd="5" destOrd="0" presId="urn:microsoft.com/office/officeart/2005/8/layout/matrix1"/>
    <dgm:cxn modelId="{DEA6789F-6FBA-4085-81F5-CABA28AFECE4}" type="presParOf" srcId="{4720DA47-1FC3-4F6F-AEBD-D2E52F7182C3}" destId="{D559C72C-4601-44A2-AD99-FCE9B22672E3}" srcOrd="6" destOrd="0" presId="urn:microsoft.com/office/officeart/2005/8/layout/matrix1"/>
    <dgm:cxn modelId="{79A5A9B2-9F5C-4058-9A4B-EFD2C7DC06BB}" type="presParOf" srcId="{4720DA47-1FC3-4F6F-AEBD-D2E52F7182C3}" destId="{A34EBDDA-30E3-46E8-A5B9-F077E3674F18}" srcOrd="7" destOrd="0" presId="urn:microsoft.com/office/officeart/2005/8/layout/matrix1"/>
    <dgm:cxn modelId="{582ED623-C8FC-4835-93E8-28392AC3BE1F}" type="presParOf" srcId="{3732670D-7191-4F01-8491-BEC4FC26FF88}" destId="{2C71B131-3A81-4517-B0F4-233AFC6018A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A3F0DEA-2F0A-48A7-80CE-FDC6390BB909}">
      <dsp:nvSpPr>
        <dsp:cNvPr id="0" name=""/>
        <dsp:cNvSpPr/>
      </dsp:nvSpPr>
      <dsp:spPr>
        <a:xfrm rot="16200000">
          <a:off x="508000" y="-508000"/>
          <a:ext cx="2032000" cy="3048000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предприятия, обеспечивающие предотвращение загрязнения </a:t>
          </a:r>
          <a:endParaRPr lang="ru-RU" sz="1700" kern="1200" dirty="0"/>
        </a:p>
      </dsp:txBody>
      <dsp:txXfrm rot="16200000">
        <a:off x="762000" y="-762000"/>
        <a:ext cx="1524000" cy="3048000"/>
      </dsp:txXfrm>
    </dsp:sp>
    <dsp:sp modelId="{B88A4E66-D18F-4085-8C4F-EF097011D50E}">
      <dsp:nvSpPr>
        <dsp:cNvPr id="0" name=""/>
        <dsp:cNvSpPr/>
      </dsp:nvSpPr>
      <dsp:spPr>
        <a:xfrm>
          <a:off x="3048000" y="0"/>
          <a:ext cx="3048000" cy="2032000"/>
        </a:xfrm>
        <a:prstGeom prst="round1Rect">
          <a:avLst/>
        </a:prstGeom>
        <a:solidFill>
          <a:schemeClr val="accent2">
            <a:hueOff val="2576456"/>
            <a:satOff val="-27551"/>
            <a:lumOff val="71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предприятия с ресурсосберегающей технологией </a:t>
          </a:r>
          <a:endParaRPr lang="ru-RU" sz="1700" kern="1200" dirty="0"/>
        </a:p>
      </dsp:txBody>
      <dsp:txXfrm>
        <a:off x="3048000" y="0"/>
        <a:ext cx="3048000" cy="1524000"/>
      </dsp:txXfrm>
    </dsp:sp>
    <dsp:sp modelId="{608171F9-5D92-4894-90D4-6D4980C4A637}">
      <dsp:nvSpPr>
        <dsp:cNvPr id="0" name=""/>
        <dsp:cNvSpPr/>
      </dsp:nvSpPr>
      <dsp:spPr>
        <a:xfrm rot="10800000">
          <a:off x="0" y="2032000"/>
          <a:ext cx="3048000" cy="2032000"/>
        </a:xfrm>
        <a:prstGeom prst="round1Rect">
          <a:avLst/>
        </a:prstGeom>
        <a:solidFill>
          <a:schemeClr val="accent2">
            <a:hueOff val="5152912"/>
            <a:satOff val="-55102"/>
            <a:lumOff val="143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предприятия, осуществляющие меры по благоустройству окружающей среды</a:t>
          </a:r>
          <a:endParaRPr lang="ru-RU" sz="1700" kern="1200" dirty="0"/>
        </a:p>
      </dsp:txBody>
      <dsp:txXfrm rot="10800000">
        <a:off x="0" y="2539999"/>
        <a:ext cx="3048000" cy="1524000"/>
      </dsp:txXfrm>
    </dsp:sp>
    <dsp:sp modelId="{D559C72C-4601-44A2-AD99-FCE9B22672E3}">
      <dsp:nvSpPr>
        <dsp:cNvPr id="0" name=""/>
        <dsp:cNvSpPr/>
      </dsp:nvSpPr>
      <dsp:spPr>
        <a:xfrm rot="5400000">
          <a:off x="3556000" y="1523999"/>
          <a:ext cx="2032000" cy="3048000"/>
        </a:xfrm>
        <a:prstGeom prst="round1Rect">
          <a:avLst/>
        </a:prstGeom>
        <a:solidFill>
          <a:schemeClr val="accent2">
            <a:hueOff val="7729367"/>
            <a:satOff val="-82653"/>
            <a:lumOff val="2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учреждения, финансирующие экологическое просвещение</a:t>
          </a:r>
          <a:endParaRPr lang="ru-RU" sz="1700" kern="1200" dirty="0"/>
        </a:p>
      </dsp:txBody>
      <dsp:txXfrm rot="5400000">
        <a:off x="3810000" y="1777999"/>
        <a:ext cx="1524000" cy="3048000"/>
      </dsp:txXfrm>
    </dsp:sp>
    <dsp:sp modelId="{2C71B131-3A81-4517-B0F4-233AFC6018A6}">
      <dsp:nvSpPr>
        <dsp:cNvPr id="0" name=""/>
        <dsp:cNvSpPr/>
      </dsp:nvSpPr>
      <dsp:spPr>
        <a:xfrm>
          <a:off x="2133600" y="1523999"/>
          <a:ext cx="1828800" cy="1016000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Экологический бизнес</a:t>
          </a:r>
          <a:endParaRPr lang="ru-RU" sz="1700" kern="1200" dirty="0"/>
        </a:p>
      </dsp:txBody>
      <dsp:txXfrm>
        <a:off x="2133600" y="1523999"/>
        <a:ext cx="1828800" cy="1016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ChangeArrowheads="1"/>
          </p:cNvSpPr>
          <p:nvPr/>
        </p:nvSpPr>
        <p:spPr bwMode="auto">
          <a:xfrm>
            <a:off x="0" y="1589022"/>
            <a:ext cx="9144000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Мясникова Татьяна Алексеевна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cap="all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РазработкА</a:t>
            </a:r>
            <a:r>
              <a:rPr lang="ru-RU" sz="2400" b="1" cap="all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механизма взаимодействия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cap="all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целевых групп  по развитию экологического бизнеса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en-US" sz="1400" b="1" cap="all" dirty="0" smtClean="0"/>
              <a:t>XVI</a:t>
            </a:r>
            <a:r>
              <a:rPr lang="ru-RU" sz="1400" b="1" cap="all" dirty="0" smtClean="0"/>
              <a:t>   </a:t>
            </a:r>
            <a:r>
              <a:rPr lang="ru-RU" sz="1400" b="1" cap="all" dirty="0" err="1" smtClean="0"/>
              <a:t>РОССИЙСКий</a:t>
            </a:r>
            <a:r>
              <a:rPr lang="ru-RU" sz="1400" b="1" cap="all" dirty="0" smtClean="0"/>
              <a:t> </a:t>
            </a:r>
            <a:r>
              <a:rPr lang="ru-RU" sz="1400" b="1" cap="all" dirty="0" err="1" smtClean="0"/>
              <a:t>МУНИЦИПАЛЬНый</a:t>
            </a:r>
            <a:r>
              <a:rPr lang="ru-RU" sz="1400" b="1" cap="all" dirty="0" smtClean="0"/>
              <a:t> ФОРУМ</a:t>
            </a:r>
            <a:endParaRPr lang="ru-RU" sz="1400" cap="all" dirty="0" smtClean="0"/>
          </a:p>
          <a:p>
            <a:r>
              <a:rPr lang="ru-RU" sz="1400" b="1" dirty="0" smtClean="0"/>
              <a:t>27 сентября – 01 октября 2016 года, г. Анапа (Витязево), Краснодарский край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ChangeArrowheads="1"/>
          </p:cNvSpPr>
          <p:nvPr/>
        </p:nvSpPr>
        <p:spPr bwMode="auto">
          <a:xfrm>
            <a:off x="0" y="1034745"/>
            <a:ext cx="9144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sz="2800" b="1" dirty="0" err="1" smtClean="0"/>
              <a:t>Экобизнес</a:t>
            </a:r>
            <a:r>
              <a:rPr lang="ru-RU" sz="2800" b="1" dirty="0" smtClean="0"/>
              <a:t> </a:t>
            </a:r>
            <a:r>
              <a:rPr lang="ru-RU" sz="2800" dirty="0" smtClean="0"/>
              <a:t>- инициативная хозяйственная деятельность с учётом экологических требований, направленная на избежание и/или снижение негативного воздействия на окружающую среду, а также на улучшение экологических показателей в целях получения прибыли или другой выгоды.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1520" y="1397000"/>
          <a:ext cx="8712968" cy="5303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56484"/>
                <a:gridCol w="4356484"/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Стейкхолдеры</a:t>
                      </a: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Область интересов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Местные сообщества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Благоустройство территории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Услуги 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экотуризма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Экопредприятия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Налоговые льготы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Благожелательное отношение органов власти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Государственная поддержка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НКО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Защита интересов населения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Экологическая безопасность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Сохранение природного потенциала территории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Региональные органы государственной власти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Обеспечение устойчивого развития региона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Положительный имидж региона 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Органы местного самоуправления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Обеспечение устойчивого развития муниципального образования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Положительный имидж МО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0" y="347777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Таблица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1 - Карта интересов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стейкхолдеров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регионального сообщества по развитию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экобизнеса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124745"/>
          <a:ext cx="9144000" cy="574025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672497"/>
                <a:gridCol w="5471503"/>
              </a:tblGrid>
              <a:tr h="40448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Концепция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Принципы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slope"/>
                      <a:lightRig rig="flood" dir="t"/>
                    </a:cell3D>
                  </a:tcPr>
                </a:tc>
              </a:tr>
              <a:tr h="121346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Концепция совместного управления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партнерства/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партисипативности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;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субсидиарности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;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равенства субъектов управления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slope"/>
                      <a:lightRig rig="flood" dir="t"/>
                    </a:cell3D>
                  </a:tcPr>
                </a:tc>
              </a:tr>
              <a:tr h="161794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Концепция развития местных сообществ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приоритетности интересов местного сообщества;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ориентации на местные инициативы и ресурсы;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ориентации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на социальные цели развития: занятость, доходы, благоустройство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slope"/>
                      <a:lightRig rig="flood" dir="t"/>
                    </a:cell3D>
                  </a:tcPr>
                </a:tc>
              </a:tr>
              <a:tr h="12839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Концепция устойчивого развития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экономической эффективности;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сохранения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социальной и экологической среды местных сообществ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slope"/>
                      <a:lightRig rig="flood" dir="t"/>
                    </a:cell3D>
                  </a:tcPr>
                </a:tc>
              </a:tr>
              <a:tr h="121346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Концепция стратегирования местного развития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ориентации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на стратегические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цели;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управления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будущим;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устойчивости развития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slope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179512" y="372227"/>
            <a:ext cx="8784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Таблица 2 – Методологическая основа создания механизма совместного управления развитием </a:t>
            </a:r>
            <a:r>
              <a:rPr lang="ru-RU" b="1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экобизнеса</a:t>
            </a: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регионе 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09" name="Group 1"/>
          <p:cNvGrpSpPr>
            <a:grpSpLocks/>
          </p:cNvGrpSpPr>
          <p:nvPr/>
        </p:nvGrpSpPr>
        <p:grpSpPr bwMode="auto">
          <a:xfrm>
            <a:off x="395536" y="404664"/>
            <a:ext cx="8352928" cy="6624736"/>
            <a:chOff x="1103" y="615"/>
            <a:chExt cx="10394" cy="10301"/>
          </a:xfrm>
        </p:grpSpPr>
        <p:sp>
          <p:nvSpPr>
            <p:cNvPr id="43010" name="Text Box 2"/>
            <p:cNvSpPr txBox="1">
              <a:spLocks noChangeArrowheads="1"/>
            </p:cNvSpPr>
            <p:nvPr/>
          </p:nvSpPr>
          <p:spPr bwMode="auto">
            <a:xfrm>
              <a:off x="3165" y="9956"/>
              <a:ext cx="4875" cy="96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Разработка муниципальной политики  поддержки развития </a:t>
              </a:r>
              <a:r>
                <a:rPr kumimoji="0" lang="ru-RU" sz="1100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экобизнеса</a:t>
              </a:r>
              <a:r>
                <a:rPr kumimoji="0" lang="ru-RU" sz="11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в регионе </a:t>
              </a:r>
              <a:endPara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3011" name="Group 3"/>
            <p:cNvGrpSpPr>
              <a:grpSpLocks/>
            </p:cNvGrpSpPr>
            <p:nvPr/>
          </p:nvGrpSpPr>
          <p:grpSpPr bwMode="auto">
            <a:xfrm>
              <a:off x="1103" y="615"/>
              <a:ext cx="10394" cy="9086"/>
              <a:chOff x="1103" y="615"/>
              <a:chExt cx="10394" cy="9086"/>
            </a:xfrm>
          </p:grpSpPr>
          <p:cxnSp>
            <p:nvCxnSpPr>
              <p:cNvPr id="43012" name="AutoShape 4"/>
              <p:cNvCxnSpPr>
                <a:cxnSpLocks noChangeShapeType="1"/>
              </p:cNvCxnSpPr>
              <p:nvPr/>
            </p:nvCxnSpPr>
            <p:spPr bwMode="auto">
              <a:xfrm flipH="1">
                <a:off x="7725" y="2996"/>
                <a:ext cx="698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43013" name="Text Box 5"/>
              <p:cNvSpPr txBox="1">
                <a:spLocks noChangeArrowheads="1"/>
              </p:cNvSpPr>
              <p:nvPr/>
            </p:nvSpPr>
            <p:spPr bwMode="auto">
              <a:xfrm>
                <a:off x="4926" y="6472"/>
                <a:ext cx="2799" cy="1609"/>
              </a:xfrm>
              <a:prstGeom prst="rect">
                <a:avLst/>
              </a:prstGeom>
              <a:solidFill>
                <a:srgbClr val="92D050">
                  <a:alpha val="44000"/>
                </a:srgb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Совет по </a:t>
                </a:r>
                <a:r>
                  <a:rPr kumimoji="0" lang="ru-RU" sz="12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поддержке развития </a:t>
                </a:r>
                <a:r>
                  <a:rPr kumimoji="0" lang="ru-RU" sz="1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экобизнеса</a:t>
                </a:r>
                <a:r>
                  <a:rPr kumimoji="0" lang="ru-RU" sz="1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в муниципальном образовании</a:t>
                </a:r>
              </a:p>
            </p:txBody>
          </p:sp>
          <p:sp>
            <p:nvSpPr>
              <p:cNvPr id="43014" name="Text Box 6"/>
              <p:cNvSpPr txBox="1">
                <a:spLocks noChangeArrowheads="1"/>
              </p:cNvSpPr>
              <p:nvPr/>
            </p:nvSpPr>
            <p:spPr bwMode="auto">
              <a:xfrm>
                <a:off x="9180" y="6682"/>
                <a:ext cx="2317" cy="1024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Предприятия экобизнеса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43015" name="AutoShape 7"/>
              <p:cNvCxnSpPr>
                <a:cxnSpLocks noChangeShapeType="1"/>
              </p:cNvCxnSpPr>
              <p:nvPr/>
            </p:nvCxnSpPr>
            <p:spPr bwMode="auto">
              <a:xfrm>
                <a:off x="7725" y="7241"/>
                <a:ext cx="1455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</p:spPr>
          </p:cxnSp>
          <p:sp>
            <p:nvSpPr>
              <p:cNvPr id="43016" name="Text Box 8"/>
              <p:cNvSpPr txBox="1">
                <a:spLocks noChangeArrowheads="1"/>
              </p:cNvSpPr>
              <p:nvPr/>
            </p:nvSpPr>
            <p:spPr bwMode="auto">
              <a:xfrm>
                <a:off x="1620" y="6367"/>
                <a:ext cx="2317" cy="754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Вузы Краснодарского края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017" name="Text Box 9"/>
              <p:cNvSpPr txBox="1">
                <a:spLocks noChangeArrowheads="1"/>
              </p:cNvSpPr>
              <p:nvPr/>
            </p:nvSpPr>
            <p:spPr bwMode="auto">
              <a:xfrm>
                <a:off x="1620" y="7477"/>
                <a:ext cx="2317" cy="754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Консультационные организации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43018" name="AutoShape 10"/>
              <p:cNvCxnSpPr>
                <a:cxnSpLocks noChangeShapeType="1"/>
              </p:cNvCxnSpPr>
              <p:nvPr/>
            </p:nvCxnSpPr>
            <p:spPr bwMode="auto">
              <a:xfrm>
                <a:off x="3937" y="6791"/>
                <a:ext cx="989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43019" name="AutoShape 11"/>
              <p:cNvCxnSpPr>
                <a:cxnSpLocks noChangeShapeType="1"/>
              </p:cNvCxnSpPr>
              <p:nvPr/>
            </p:nvCxnSpPr>
            <p:spPr bwMode="auto">
              <a:xfrm>
                <a:off x="3937" y="7811"/>
                <a:ext cx="989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43020" name="Text Box 12"/>
              <p:cNvSpPr txBox="1">
                <a:spLocks noChangeArrowheads="1"/>
              </p:cNvSpPr>
              <p:nvPr/>
            </p:nvSpPr>
            <p:spPr bwMode="auto">
              <a:xfrm>
                <a:off x="5115" y="8486"/>
                <a:ext cx="2317" cy="1069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Органы МСУ муниципального образования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021" name="Text Box 13"/>
              <p:cNvSpPr txBox="1">
                <a:spLocks noChangeArrowheads="1"/>
              </p:cNvSpPr>
              <p:nvPr/>
            </p:nvSpPr>
            <p:spPr bwMode="auto">
              <a:xfrm>
                <a:off x="2408" y="8651"/>
                <a:ext cx="2317" cy="675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1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Бизнес-структуры</a:t>
                </a: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022" name="Text Box 14"/>
              <p:cNvSpPr txBox="1">
                <a:spLocks noChangeArrowheads="1"/>
              </p:cNvSpPr>
              <p:nvPr/>
            </p:nvSpPr>
            <p:spPr bwMode="auto">
              <a:xfrm>
                <a:off x="7725" y="8651"/>
                <a:ext cx="2625" cy="1050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1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Гражданское общество (местное сообщество)</a:t>
                </a: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3023" name="AutoShape 15"/>
              <p:cNvCxnSpPr>
                <a:cxnSpLocks noChangeShapeType="1"/>
              </p:cNvCxnSpPr>
              <p:nvPr/>
            </p:nvCxnSpPr>
            <p:spPr bwMode="auto">
              <a:xfrm>
                <a:off x="6150" y="8081"/>
                <a:ext cx="0" cy="40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43024" name="AutoShape 16"/>
              <p:cNvCxnSpPr>
                <a:cxnSpLocks noChangeShapeType="1"/>
              </p:cNvCxnSpPr>
              <p:nvPr/>
            </p:nvCxnSpPr>
            <p:spPr bwMode="auto">
              <a:xfrm flipV="1">
                <a:off x="3600" y="8081"/>
                <a:ext cx="1740" cy="57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43025" name="AutoShape 17"/>
              <p:cNvCxnSpPr>
                <a:cxnSpLocks noChangeShapeType="1"/>
              </p:cNvCxnSpPr>
              <p:nvPr/>
            </p:nvCxnSpPr>
            <p:spPr bwMode="auto">
              <a:xfrm flipH="1" flipV="1">
                <a:off x="7335" y="8081"/>
                <a:ext cx="1193" cy="57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43026" name="Text Box 18"/>
              <p:cNvSpPr txBox="1">
                <a:spLocks noChangeArrowheads="1"/>
              </p:cNvSpPr>
              <p:nvPr/>
            </p:nvSpPr>
            <p:spPr bwMode="auto">
              <a:xfrm>
                <a:off x="1103" y="1931"/>
                <a:ext cx="2317" cy="2059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Министерство экономики Краснодарского края, Министерство природных ресурсов</a:t>
                </a:r>
                <a:r>
                  <a:rPr kumimoji="0" lang="ru-RU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r>
                  <a:rPr kumimoji="0" lang="ru-RU" sz="1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Краснодарского края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027" name="Text Box 19"/>
              <p:cNvSpPr txBox="1">
                <a:spLocks noChangeArrowheads="1"/>
              </p:cNvSpPr>
              <p:nvPr/>
            </p:nvSpPr>
            <p:spPr bwMode="auto">
              <a:xfrm>
                <a:off x="4926" y="2512"/>
                <a:ext cx="2799" cy="1309"/>
              </a:xfrm>
              <a:prstGeom prst="rect">
                <a:avLst/>
              </a:prstGeom>
              <a:solidFill>
                <a:srgbClr val="92D050">
                  <a:alpha val="68000"/>
                </a:srgb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Координационный</a:t>
                </a:r>
                <a:br>
                  <a:rPr kumimoji="0" lang="ru-RU" sz="1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</a:br>
                <a:r>
                  <a:rPr kumimoji="0" lang="ru-RU" sz="1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совет по </a:t>
                </a:r>
                <a:r>
                  <a:rPr kumimoji="0" lang="ru-RU" sz="1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поддержке </a:t>
                </a:r>
                <a:r>
                  <a:rPr kumimoji="0" lang="ru-RU" sz="1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развития </a:t>
                </a:r>
                <a:r>
                  <a:rPr kumimoji="0" lang="ru-RU" sz="1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экобизнеса</a:t>
                </a:r>
                <a:r>
                  <a:rPr kumimoji="0" lang="ru-RU" sz="1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в регионе </a:t>
                </a:r>
              </a:p>
            </p:txBody>
          </p:sp>
          <p:sp>
            <p:nvSpPr>
              <p:cNvPr id="43028" name="Text Box 20"/>
              <p:cNvSpPr txBox="1">
                <a:spLocks noChangeArrowheads="1"/>
              </p:cNvSpPr>
              <p:nvPr/>
            </p:nvSpPr>
            <p:spPr bwMode="auto">
              <a:xfrm>
                <a:off x="1103" y="4316"/>
                <a:ext cx="2317" cy="1219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Другие структурные подразделения администрации</a:t>
                </a:r>
                <a:r>
                  <a:rPr kumimoji="0" lang="ru-RU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r>
                  <a:rPr kumimoji="0" lang="ru-RU" sz="1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Краснодарского края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029" name="Text Box 21"/>
              <p:cNvSpPr txBox="1">
                <a:spLocks noChangeArrowheads="1"/>
              </p:cNvSpPr>
              <p:nvPr/>
            </p:nvSpPr>
            <p:spPr bwMode="auto">
              <a:xfrm>
                <a:off x="2408" y="807"/>
                <a:ext cx="2692" cy="1035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Губернатор</a:t>
                </a:r>
                <a:br>
                  <a:rPr kumimoji="0" lang="ru-RU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</a:br>
                <a:r>
                  <a:rPr kumimoji="0" lang="ru-RU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Краснодарского края</a:t>
                </a: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030" name="Text Box 22"/>
              <p:cNvSpPr txBox="1">
                <a:spLocks noChangeArrowheads="1"/>
              </p:cNvSpPr>
              <p:nvPr/>
            </p:nvSpPr>
            <p:spPr bwMode="auto">
              <a:xfrm>
                <a:off x="5633" y="807"/>
                <a:ext cx="2692" cy="1035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Законодательное собрание Краснодарского края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43031" name="AutoShape 23"/>
              <p:cNvCxnSpPr>
                <a:cxnSpLocks noChangeShapeType="1"/>
              </p:cNvCxnSpPr>
              <p:nvPr/>
            </p:nvCxnSpPr>
            <p:spPr bwMode="auto">
              <a:xfrm flipH="1">
                <a:off x="5100" y="1842"/>
                <a:ext cx="15" cy="67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43032" name="AutoShape 24"/>
              <p:cNvCxnSpPr>
                <a:cxnSpLocks noChangeShapeType="1"/>
              </p:cNvCxnSpPr>
              <p:nvPr/>
            </p:nvCxnSpPr>
            <p:spPr bwMode="auto">
              <a:xfrm flipH="1">
                <a:off x="6945" y="1842"/>
                <a:ext cx="15" cy="67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43033" name="AutoShape 25"/>
              <p:cNvCxnSpPr>
                <a:cxnSpLocks noChangeShapeType="1"/>
              </p:cNvCxnSpPr>
              <p:nvPr/>
            </p:nvCxnSpPr>
            <p:spPr bwMode="auto">
              <a:xfrm>
                <a:off x="3420" y="2891"/>
                <a:ext cx="1506" cy="1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43034" name="AutoShape 26"/>
              <p:cNvCxnSpPr>
                <a:cxnSpLocks noChangeShapeType="1"/>
              </p:cNvCxnSpPr>
              <p:nvPr/>
            </p:nvCxnSpPr>
            <p:spPr bwMode="auto">
              <a:xfrm>
                <a:off x="6278" y="3821"/>
                <a:ext cx="0" cy="2651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sp>
            <p:nvSpPr>
              <p:cNvPr id="43035" name="Text Box 27"/>
              <p:cNvSpPr txBox="1">
                <a:spLocks noChangeArrowheads="1"/>
              </p:cNvSpPr>
              <p:nvPr/>
            </p:nvSpPr>
            <p:spPr bwMode="auto">
              <a:xfrm>
                <a:off x="8423" y="2231"/>
                <a:ext cx="2782" cy="1155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Краевые общественные организации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43036" name="AutoShape 28"/>
              <p:cNvCxnSpPr>
                <a:cxnSpLocks noChangeShapeType="1"/>
              </p:cNvCxnSpPr>
              <p:nvPr/>
            </p:nvCxnSpPr>
            <p:spPr bwMode="auto">
              <a:xfrm>
                <a:off x="1515" y="6041"/>
                <a:ext cx="9795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lgDashDot"/>
                <a:round/>
                <a:headEnd/>
                <a:tailEnd/>
              </a:ln>
            </p:spPr>
          </p:cxnSp>
          <p:sp>
            <p:nvSpPr>
              <p:cNvPr id="43037" name="Text Box 29"/>
              <p:cNvSpPr txBox="1">
                <a:spLocks noChangeArrowheads="1"/>
              </p:cNvSpPr>
              <p:nvPr/>
            </p:nvSpPr>
            <p:spPr bwMode="auto">
              <a:xfrm>
                <a:off x="3600" y="4106"/>
                <a:ext cx="2550" cy="1800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9525">
                <a:solidFill>
                  <a:srgbClr val="FFFFFF">
                    <a:alpha val="0"/>
                  </a:srgbClr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100" b="1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Разработка политики поддержки развития </a:t>
                </a:r>
                <a:r>
                  <a:rPr kumimoji="0" lang="ru-RU" sz="1100" b="1" i="1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экобизнеса</a:t>
                </a:r>
                <a:r>
                  <a:rPr kumimoji="0" lang="ru-RU" sz="1100" b="1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в регионе </a:t>
                </a: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038" name="Text Box 30"/>
              <p:cNvSpPr txBox="1">
                <a:spLocks noChangeArrowheads="1"/>
              </p:cNvSpPr>
              <p:nvPr/>
            </p:nvSpPr>
            <p:spPr bwMode="auto">
              <a:xfrm>
                <a:off x="8682" y="615"/>
                <a:ext cx="2523" cy="1436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9525">
                <a:solidFill>
                  <a:srgbClr val="FFFFFF">
                    <a:alpha val="0"/>
                  </a:srgbClr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100" b="1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Формирование правового поля поддержки </a:t>
                </a:r>
                <a:r>
                  <a:rPr kumimoji="0" lang="ru-RU" sz="1100" b="1" i="1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экобизнеса</a:t>
                </a: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039" name="Text Box 31"/>
              <p:cNvSpPr txBox="1">
                <a:spLocks noChangeArrowheads="1"/>
              </p:cNvSpPr>
              <p:nvPr/>
            </p:nvSpPr>
            <p:spPr bwMode="auto">
              <a:xfrm>
                <a:off x="8528" y="4106"/>
                <a:ext cx="2782" cy="968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Предприятия экобизнеса 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43040" name="AutoShape 32"/>
              <p:cNvCxnSpPr>
                <a:cxnSpLocks noChangeShapeType="1"/>
              </p:cNvCxnSpPr>
              <p:nvPr/>
            </p:nvCxnSpPr>
            <p:spPr bwMode="auto">
              <a:xfrm>
                <a:off x="7725" y="3517"/>
                <a:ext cx="803" cy="799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</p:grpSp>
      <p:cxnSp>
        <p:nvCxnSpPr>
          <p:cNvPr id="36" name="Прямая соединительная линия 35"/>
          <p:cNvCxnSpPr>
            <a:endCxn id="43027" idx="1"/>
          </p:cNvCxnSpPr>
          <p:nvPr/>
        </p:nvCxnSpPr>
        <p:spPr>
          <a:xfrm flipV="1">
            <a:off x="2267744" y="2045575"/>
            <a:ext cx="1200069" cy="7353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Организационная схема взаимодействия  субъектов </a:t>
            </a:r>
            <a:r>
              <a:rPr lang="ru-RU" sz="1600" b="1" dirty="0" smtClean="0"/>
              <a:t>поддержки развития </a:t>
            </a:r>
            <a:r>
              <a:rPr lang="ru-RU" sz="1600" b="1" dirty="0" err="1" smtClean="0"/>
              <a:t>экобизнеса</a:t>
            </a:r>
            <a:r>
              <a:rPr lang="ru-RU" sz="1600" b="1" dirty="0" smtClean="0"/>
              <a:t> в регионе 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1520" y="1196752"/>
            <a:ext cx="2880320" cy="92333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err="1" smtClean="0"/>
              <a:t>Субсидиарности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259632" y="1916832"/>
            <a:ext cx="2880320" cy="92333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Партнерства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339752" y="2636912"/>
            <a:ext cx="2880320" cy="92333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ru-RU" dirty="0" smtClean="0"/>
              <a:t>Ориентации на потребности МСО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419872" y="3284984"/>
            <a:ext cx="2880320" cy="92333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Самоорганизации</a:t>
            </a: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499992" y="4077072"/>
            <a:ext cx="2880320" cy="92333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ru-RU" dirty="0" smtClean="0"/>
              <a:t>Поддержки местных инициатив</a:t>
            </a: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220072" y="4881934"/>
            <a:ext cx="2880320" cy="92333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ru-RU" dirty="0" smtClean="0"/>
              <a:t>Согласованности программ</a:t>
            </a:r>
          </a:p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0" y="692696"/>
            <a:ext cx="3672408" cy="64633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b="1" dirty="0" smtClean="0"/>
              <a:t>Принципы взаимодействия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ChangeArrowheads="1"/>
          </p:cNvSpPr>
          <p:nvPr/>
        </p:nvSpPr>
        <p:spPr bwMode="auto">
          <a:xfrm>
            <a:off x="0" y="266595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92D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Спасибо за внимание! </a:t>
            </a:r>
            <a:endParaRPr kumimoji="0" lang="ru-RU" sz="2800" b="0" i="0" u="none" strike="noStrike" cap="none" normalizeH="0" dirty="0" smtClean="0">
              <a:ln>
                <a:noFill/>
              </a:ln>
              <a:solidFill>
                <a:srgbClr val="92D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165</TotalTime>
  <Words>331</Words>
  <Application>Microsoft Office PowerPoint</Application>
  <PresentationFormat>Экран (4:3)</PresentationFormat>
  <Paragraphs>88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25</cp:revision>
  <dcterms:created xsi:type="dcterms:W3CDTF">2016-06-10T15:31:30Z</dcterms:created>
  <dcterms:modified xsi:type="dcterms:W3CDTF">2016-09-28T16:16:26Z</dcterms:modified>
</cp:coreProperties>
</file>