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408" r:id="rId3"/>
    <p:sldId id="388" r:id="rId4"/>
    <p:sldId id="389" r:id="rId5"/>
    <p:sldId id="397" r:id="rId6"/>
    <p:sldId id="399" r:id="rId7"/>
    <p:sldId id="398" r:id="rId8"/>
    <p:sldId id="400" r:id="rId9"/>
    <p:sldId id="401" r:id="rId10"/>
    <p:sldId id="402" r:id="rId11"/>
    <p:sldId id="403" r:id="rId12"/>
    <p:sldId id="404" r:id="rId13"/>
    <p:sldId id="405" r:id="rId14"/>
    <p:sldId id="390" r:id="rId15"/>
    <p:sldId id="394" r:id="rId16"/>
    <p:sldId id="393" r:id="rId17"/>
    <p:sldId id="407" r:id="rId18"/>
    <p:sldId id="406" r:id="rId19"/>
    <p:sldId id="395" r:id="rId20"/>
    <p:sldId id="358" r:id="rId21"/>
    <p:sldId id="359" r:id="rId22"/>
    <p:sldId id="360" r:id="rId23"/>
    <p:sldId id="361" r:id="rId24"/>
    <p:sldId id="409" r:id="rId25"/>
    <p:sldId id="411" r:id="rId26"/>
    <p:sldId id="410" r:id="rId27"/>
    <p:sldId id="34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67C"/>
    <a:srgbClr val="FFFFB7"/>
    <a:srgbClr val="7BB4F9"/>
    <a:srgbClr val="90ACFA"/>
    <a:srgbClr val="90D2FA"/>
    <a:srgbClr val="FFFF9F"/>
    <a:srgbClr val="75A8F3"/>
    <a:srgbClr val="2191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04" autoAdjust="0"/>
    <p:restoredTop sz="94624" autoAdjust="0"/>
  </p:normalViewPr>
  <p:slideViewPr>
    <p:cSldViewPr>
      <p:cViewPr>
        <p:scale>
          <a:sx n="67" d="100"/>
          <a:sy n="67" d="100"/>
        </p:scale>
        <p:origin x="-930" y="-798"/>
      </p:cViewPr>
      <p:guideLst>
        <p:guide orient="horz" pos="2160"/>
        <p:guide pos="25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168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B501CB-33F0-4274-82C9-EC85F20BCF28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68E3D-BC76-4DC7-BB94-5F741835BD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716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FA392-36A8-473A-9A5D-674D60B014FE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ABED3-5DD2-4706-9B5C-8AA1CF0E48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16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ABED3-5DD2-4706-9B5C-8AA1CF0E48D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83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8312-04EC-4F95-8057-722D14E1190A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490E-D2D1-4512-90F6-FCBC926EF8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8312-04EC-4F95-8057-722D14E1190A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490E-D2D1-4512-90F6-FCBC926EF8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8312-04EC-4F95-8057-722D14E1190A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490E-D2D1-4512-90F6-FCBC926EF8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8312-04EC-4F95-8057-722D14E1190A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490E-D2D1-4512-90F6-FCBC926EF8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8312-04EC-4F95-8057-722D14E1190A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490E-D2D1-4512-90F6-FCBC926EF8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8312-04EC-4F95-8057-722D14E1190A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490E-D2D1-4512-90F6-FCBC926EF8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8312-04EC-4F95-8057-722D14E1190A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490E-D2D1-4512-90F6-FCBC926EF8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8312-04EC-4F95-8057-722D14E1190A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490E-D2D1-4512-90F6-FCBC926EF8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8312-04EC-4F95-8057-722D14E1190A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490E-D2D1-4512-90F6-FCBC926EF8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8312-04EC-4F95-8057-722D14E1190A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490E-D2D1-4512-90F6-FCBC926EF8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8312-04EC-4F95-8057-722D14E1190A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490E-D2D1-4512-90F6-FCBC926EF8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F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Avrasya.png"/>
          <p:cNvPicPr>
            <a:picLocks noChangeAspect="1"/>
          </p:cNvPicPr>
          <p:nvPr userDrawn="1"/>
        </p:nvPicPr>
        <p:blipFill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9F">
              <a:alpha val="30000"/>
            </a:srgbClr>
          </a:solidFill>
          <a:ln w="38100">
            <a:solidFill>
              <a:srgbClr val="0C067C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38312-04EC-4F95-8057-722D14E1190A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3490E-D2D1-4512-90F6-FCBC926EF8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C067C"/>
          </a:solidFill>
          <a:latin typeface="Franklin Gothic Book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C067C"/>
          </a:solidFill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C067C"/>
          </a:solidFill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C067C"/>
          </a:solidFill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C067C"/>
          </a:solidFill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C067C"/>
          </a:solidFill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3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png"/><Relationship Id="rId3" Type="http://schemas.openxmlformats.org/officeDocument/2006/relationships/image" Target="../media/image3.jpe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jpeg"/><Relationship Id="rId19" Type="http://schemas.openxmlformats.org/officeDocument/2006/relationships/image" Target="../media/image39.jpe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3" Type="http://schemas.openxmlformats.org/officeDocument/2006/relationships/image" Target="../media/image3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5" Type="http://schemas.openxmlformats.org/officeDocument/2006/relationships/image" Target="../media/image5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Relationship Id="rId1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3.jpe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m.com/" TargetMode="External"/><Relationship Id="rId13" Type="http://schemas.openxmlformats.org/officeDocument/2006/relationships/image" Target="../media/image75.png"/><Relationship Id="rId3" Type="http://schemas.openxmlformats.org/officeDocument/2006/relationships/hyperlink" Target="http://www.hyundai.com/" TargetMode="External"/><Relationship Id="rId7" Type="http://schemas.openxmlformats.org/officeDocument/2006/relationships/image" Target="../media/image72.png"/><Relationship Id="rId12" Type="http://schemas.openxmlformats.org/officeDocument/2006/relationships/hyperlink" Target="http://www.scania.r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toyota.ru/" TargetMode="External"/><Relationship Id="rId11" Type="http://schemas.openxmlformats.org/officeDocument/2006/relationships/image" Target="../media/image74.png"/><Relationship Id="rId5" Type="http://schemas.openxmlformats.org/officeDocument/2006/relationships/image" Target="../media/image3.jpeg"/><Relationship Id="rId10" Type="http://schemas.openxmlformats.org/officeDocument/2006/relationships/hyperlink" Target="http://www.nissan.ru/" TargetMode="External"/><Relationship Id="rId4" Type="http://schemas.openxmlformats.org/officeDocument/2006/relationships/image" Target="../media/image71.png"/><Relationship Id="rId9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3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vracons.com/" TargetMode="External"/><Relationship Id="rId2" Type="http://schemas.openxmlformats.org/officeDocument/2006/relationships/hyperlink" Target="mailto:korolenko@evracons.co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05011" y="2060848"/>
            <a:ext cx="8118648" cy="273630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10000"/>
                </a:schemeClr>
              </a:gs>
              <a:gs pos="52000">
                <a:schemeClr val="accent1">
                  <a:tint val="44500"/>
                  <a:satMod val="160000"/>
                  <a:alpha val="31000"/>
                </a:schemeClr>
              </a:gs>
              <a:gs pos="100000">
                <a:schemeClr val="accent1">
                  <a:tint val="23500"/>
                  <a:satMod val="160000"/>
                  <a:alpha val="44000"/>
                </a:schemeClr>
              </a:gs>
            </a:gsLst>
            <a:lin ang="0" scaled="1"/>
            <a:tileRect/>
          </a:gradFill>
          <a:ln>
            <a:gradFill flip="none" rotWithShape="1">
              <a:gsLst>
                <a:gs pos="53000">
                  <a:srgbClr val="0C067C"/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03646" y="43732"/>
            <a:ext cx="6192689" cy="873562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 smtClean="0">
                <a:latin typeface="Arial" pitchFamily="34" charset="0"/>
                <a:cs typeface="Arial" pitchFamily="34" charset="0"/>
              </a:rPr>
              <a:t>XV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РОССИЙСКИЙ МУНИЦИПАЛЬНЫЙ ФОРУМ</a:t>
            </a:r>
          </a:p>
          <a:p>
            <a:pPr algn="ctr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- 2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августа 2015 г.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	г. Алушта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9612" y="6186983"/>
            <a:ext cx="734481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И.А. Короленко, коммерческий директор ООО «</a:t>
            </a:r>
            <a:r>
              <a:rPr lang="ru-RU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ЕврАКонс</a:t>
            </a:r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43731"/>
            <a:ext cx="903685" cy="87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3567" y="2492896"/>
            <a:ext cx="806489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tx2">
                    <a:lumMod val="75000"/>
                  </a:schemeClr>
                </a:solidFill>
              </a:rPr>
              <a:t>Кластерное развитие - опыт российских регионов и зарубежный опыт </a:t>
            </a:r>
            <a:br>
              <a:rPr lang="ru-RU" sz="35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500" b="1" dirty="0" smtClean="0">
                <a:solidFill>
                  <a:schemeClr val="tx2">
                    <a:lumMod val="75000"/>
                  </a:schemeClr>
                </a:solidFill>
              </a:rPr>
              <a:t>(на примере Германии)</a:t>
            </a:r>
            <a:endParaRPr lang="ru-RU" sz="35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496" y="1196752"/>
            <a:ext cx="9108504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550" b="1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Постановление Правительства № 779 – требования к специализированным организациям промышленных кластеров для применения к ним мер стимулирования в соотв. с Законом № 488-ФЗ</a:t>
            </a:r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550" dirty="0" smtClean="0">
                <a:latin typeface="Arial" pitchFamily="34" charset="0"/>
                <a:cs typeface="Arial" pitchFamily="34" charset="0"/>
              </a:rPr>
              <a:t>г) </a:t>
            </a:r>
            <a:r>
              <a:rPr lang="ru-RU" sz="155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основной вид деятельности специализированной организации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промышленного кластера по методическому, организационному, экспертно-аналитическому и информационному сопровождению развития промышленного кластера </a:t>
            </a:r>
            <a:r>
              <a:rPr lang="ru-RU" sz="155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включает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разработку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и реализацию программы развития промышленного кластера;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организацию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подготовки, переподготовки, повышения квалификации и стажировок кадров, предоставления консультационных услуг в интересах участников промышленного кластера;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организацию </a:t>
            </a:r>
            <a:r>
              <a:rPr lang="ru-RU" sz="1550" dirty="0" err="1" smtClean="0">
                <a:latin typeface="Arial" pitchFamily="34" charset="0"/>
                <a:cs typeface="Arial" pitchFamily="34" charset="0"/>
              </a:rPr>
              <a:t>вебинаров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, круглых столов, конференций, семинаров в сфере интересов участников промышленного кластера для достижения цели создания промышленного кластера;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проведение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мониторинга состояния промышленного, научного, финансово-экономического потенциала территорий и предоставление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такой информации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участникам </a:t>
            </a:r>
            <a:r>
              <a:rPr lang="ru-RU" sz="155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кластера;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о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рганизацию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вывода на рынок новых продуктов, произведенных в рамках промышленного кластера, развитие кооперации участников промышленного кластера в научно-технической сфере;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организацию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выставочно-ярмарочных и коммуникативных мероприятий в сфере интересов участников промышленного кластера, а также их участия в выставочно-ярмарочных и коммуникативных мероприятиях, проводимых за рубежом; 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иные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виды деятельности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достижения цели создания промышленного кластера; </a:t>
            </a:r>
            <a:endParaRPr lang="ru-RU" altLang="ru-RU" sz="155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6201" y="764704"/>
            <a:ext cx="9251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–правовое поле 2015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25424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496" y="1196752"/>
            <a:ext cx="9108504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Постановление Правительства № 779 – требования к специализированным организациям промышленных кластеров для применения к ним мер стимулирования в соотв. с Законом № 488-ФЗ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д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) специализированная организация промышленного кластера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рамках разработки и содействия реализации программы развития промышленного кластера осуществляет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оказание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консультационных услуг участникам промышленного кластера по направлениям реализации программы; 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организацию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предоставления участникам промышленного кластера услуг в части правового обеспечения и продвижения промышленной продукции промышленного кластера; 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проведение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информационных кампаний в средствах массовой информации по освещению деятельности промышленного кластера, включая производство промышленной продукции и перспективы развития промышленного кластера; 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обеспечение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привлечения кредитных и инвестиционных ресурсов в рамках программы развития промышленного кластера; 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обеспечение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координации мероприятий программы развития промышленного кластера с мероприятиями программ развития участников промышленного кластера для достижения цели создания промышленного кластера; 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проведение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маркетинговых исследований на различных рынках, связанных с продвижением продукции промышленного кластера; 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6201" y="764704"/>
            <a:ext cx="9251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–правовое поле 2015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25424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496" y="1196752"/>
            <a:ext cx="9108504" cy="5778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Постановление Правительства № 779 – требования к специализированным организациям промышленных кластеров для применения к ним мер стимулирования в соотв. с Законом № 488-ФЗ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5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е) учредителями специализированной организации промышленного кластера являются не менее половины участников промышленного кластера; </a:t>
            </a:r>
          </a:p>
          <a:p>
            <a:endParaRPr lang="ru-RU" sz="5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ж) органы управления специализированной организации промышленного кластера включают представителей участников промышленного кластера; </a:t>
            </a:r>
          </a:p>
          <a:p>
            <a:endParaRPr lang="ru-RU" sz="5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соглашение о создании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промышленного кластера содержит следующие положения: 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обязанность специализированной организации промышленного кластера осуществлять сопровождение развития промышленного кластера с учетом стратегии пространственного развития РФ, а также схем территориального планирования РФ и субъектов РФ, на территориях которых расположена инфраструктура промышленного кластера; 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функциональную карту организации промышленного кластера, представляющая собой схему территориального размещения и функциональной зависимости участников промышленного кластера; 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обязанность руководителей соответствующих органов исполнительной власти субъектов РФ осуществлять мониторинг и координацию деятельности участников промышленного кластера для достижения цели создания промышленного кластера и взаимодействие с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Минпромторгом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России в части принятия решения о предоставлении промышленному кластеру мер стимулирования деятельности в сфере промышленности, установленных законодательством РФ; </a:t>
            </a:r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6201" y="764704"/>
            <a:ext cx="9251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–правовое поле 2015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25424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496" y="1124744"/>
            <a:ext cx="9108504" cy="5747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Постановление Правительства № 779 – требования к специализированным организациям промышленных кластеров для применения к ним мер стимулирования в соотв. с Законом № 488-ФЗ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5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5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и) специализированная организация промышленного кластера ведет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реестр участников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промышленного кластера, включающий в том числе следующие сведения: 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информация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об учредительных документах участников промышленного кластера; 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номер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предмет, срок действия и дата соглашения об участии в промышленной деятельности промышленного кластера со специализированной организацией промышленного кластера; </a:t>
            </a:r>
          </a:p>
          <a:p>
            <a:pPr>
              <a:spcBef>
                <a:spcPts val="3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ОГРН участника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промышленного кластера,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ИНН,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другие сведения об участниках промышленного кластера из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ЕГРЮЛ;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endParaRPr lang="ru-RU" sz="500" dirty="0" smtClean="0">
              <a:latin typeface="Arial" pitchFamily="34" charset="0"/>
              <a:cs typeface="Arial" pitchFamily="34" charset="0"/>
            </a:endParaRPr>
          </a:p>
          <a:p>
            <a:endParaRPr lang="ru-RU" sz="5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к) информационная открытость и прозрачность текущей деятельности специализированной организации промышленного кластера. </a:t>
            </a:r>
          </a:p>
          <a:p>
            <a:endParaRPr lang="ru-RU" altLang="ru-RU" sz="5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altLang="ru-RU" sz="5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altLang="ru-RU" sz="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altLang="ru-RU" sz="5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Подтверждение соответствия промышленного кластера и специализированной организации перечисленным требованиям выдается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Минпромторгом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России сроком на 3 года на основании письменного заявления от специализированной организации (с приложением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установл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документов – </a:t>
            </a:r>
            <a:r>
              <a:rPr lang="ru-RU" altLang="ru-RU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см. п. 3 Правил 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подтверждения соответствия </a:t>
            </a:r>
            <a:r>
              <a:rPr lang="ru-RU" sz="1600" i="1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кластера и специализированной организации </a:t>
            </a:r>
            <a:r>
              <a:rPr lang="ru-RU" sz="1600" i="1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кластера требованиям к </a:t>
            </a:r>
            <a:r>
              <a:rPr lang="ru-RU" sz="1600" i="1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кластерам и специализированным организациям </a:t>
            </a:r>
            <a:r>
              <a:rPr lang="ru-RU" sz="1600" i="1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кластеров в целях применения к ним мер стимулирования деятельности в сфере промышленности, утв. Постановлением 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779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6201" y="692696"/>
            <a:ext cx="9251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–правовое поле 2015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25424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9950" y="1599109"/>
            <a:ext cx="9043292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1700" b="1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Автомобильный 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кластер Восточной </a:t>
            </a:r>
            <a:r>
              <a:rPr lang="ru-RU" altLang="ru-RU" sz="1700" b="1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Германии</a:t>
            </a:r>
            <a:r>
              <a:rPr lang="ru-RU" altLang="ru-RU" sz="170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-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начал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создаваться по инициативе правительства пяти «новых» федеральных земель: Берлин – Бранденбург, Тюрингия, Мекленбург – передняя Померания, Саксония и Саксония – </a:t>
            </a:r>
            <a:r>
              <a:rPr lang="ru-RU" altLang="ru-RU" sz="1700" dirty="0" err="1" smtClean="0">
                <a:solidFill>
                  <a:srgbClr val="000000"/>
                </a:solidFill>
                <a:latin typeface="Arial" charset="0"/>
              </a:rPr>
              <a:t>Анхальт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; входят </a:t>
            </a:r>
            <a:r>
              <a:rPr lang="de-DE" altLang="ru-RU" sz="1700" dirty="0" smtClean="0">
                <a:solidFill>
                  <a:srgbClr val="000000"/>
                </a:solidFill>
                <a:latin typeface="Arial" charset="0"/>
              </a:rPr>
              <a:t>BMW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, Daimler-Chrysler, Opel, Porsche, VW,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поставщики комплектующих и оборудования 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KUKA </a:t>
            </a:r>
            <a:r>
              <a:rPr lang="de-DE" altLang="ru-RU" sz="1700" dirty="0" err="1">
                <a:solidFill>
                  <a:srgbClr val="000000"/>
                </a:solidFill>
                <a:latin typeface="Arial" charset="0"/>
              </a:rPr>
              <a:t>Schweissanlagen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 GmbH, MITEC Automotive AG, Schnellecke Group, Siemens VDO Automotive AG, TRIMET Aluminium AG;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Немецкий индустриальный банк, Институт им. Фраунгофера, Технический университет Дрездена, Высшая школа торговли Лейпцига и др. </a:t>
            </a:r>
            <a:endParaRPr lang="ru-RU" altLang="ru-RU" sz="1700" dirty="0" smtClean="0">
              <a:solidFill>
                <a:srgbClr val="000000"/>
              </a:solidFill>
              <a:latin typeface="Arial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Кластер по коммуникации и креативной экономике в Берлине</a:t>
            </a:r>
            <a:r>
              <a:rPr lang="ru-RU" altLang="ru-RU" sz="170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предприятия в сферах IT и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медицины, в </a:t>
            </a:r>
            <a:r>
              <a:rPr lang="ru-RU" altLang="ru-RU" sz="1700" dirty="0" err="1" smtClean="0">
                <a:solidFill>
                  <a:srgbClr val="000000"/>
                </a:solidFill>
                <a:latin typeface="Arial" charset="0"/>
              </a:rPr>
              <a:t>т.ч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. располагающиеся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вблизи университета им. Гумбольдта (</a:t>
            </a:r>
            <a:r>
              <a:rPr lang="ru-RU" altLang="ru-RU" sz="1700" dirty="0" err="1">
                <a:solidFill>
                  <a:srgbClr val="000000"/>
                </a:solidFill>
                <a:latin typeface="Arial" charset="0"/>
              </a:rPr>
              <a:t>Humboldt-Universität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) и в районе Берлин-</a:t>
            </a:r>
            <a:r>
              <a:rPr lang="ru-RU" altLang="ru-RU" sz="1700" dirty="0" err="1">
                <a:solidFill>
                  <a:srgbClr val="000000"/>
                </a:solidFill>
                <a:latin typeface="Arial" charset="0"/>
              </a:rPr>
              <a:t>Адлерсхоф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ru-RU" altLang="ru-RU" sz="1700" dirty="0" err="1">
                <a:solidFill>
                  <a:srgbClr val="000000"/>
                </a:solidFill>
                <a:latin typeface="Arial" charset="0"/>
              </a:rPr>
              <a:t>Berlin-Adlershof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)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Ц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ентральный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координационный </a:t>
            </a:r>
            <a:r>
              <a:rPr lang="ru-RU" altLang="ru-RU" sz="1700" b="1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Центр </a:t>
            </a:r>
            <a:r>
              <a:rPr lang="ru-RU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БиоТОП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в регионе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Берлин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– Бранденбург -</a:t>
            </a:r>
            <a:r>
              <a:rPr lang="ru-RU" altLang="ru-RU" sz="1700" b="1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кластер 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 сфере </a:t>
            </a:r>
            <a:r>
              <a:rPr lang="ru-RU" altLang="ru-RU" sz="1700" b="1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биотехнологий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, в его составе Центр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молекулярной диагностики и </a:t>
            </a:r>
            <a:r>
              <a:rPr lang="ru-RU" altLang="ru-RU" sz="1700" dirty="0" err="1">
                <a:solidFill>
                  <a:srgbClr val="000000"/>
                </a:solidFill>
                <a:latin typeface="Arial" charset="0"/>
              </a:rPr>
              <a:t>биоаналитики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платформа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для трансфера высоких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технологий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Общество трансфера инноваций и технологий </a:t>
            </a:r>
            <a:r>
              <a:rPr lang="ru-RU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Bayern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Innovativ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GmbH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(г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.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Нюрнберг) трансфер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знаний и технологий в области инноваций для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МСП всех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отраслей экономики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Баварии и его информационная поддержка; инициирована </a:t>
            </a:r>
            <a:r>
              <a:rPr lang="ru-RU" altLang="ru-RU" sz="1700" b="1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Кластер-Инициатива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, направленная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на практическую реализацию кластерных подходов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для МСП Баварии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в 19 наиболее важных отраслях баварской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экономики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6201" y="836712"/>
            <a:ext cx="92515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 существенный инструмент промышленной политики Германии 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836605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9950" y="1599109"/>
            <a:ext cx="9043292" cy="583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Объединение </a:t>
            </a:r>
            <a:r>
              <a:rPr lang="ru-RU" altLang="ru-RU" sz="1700" b="1" i="1" dirty="0" err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ExzellenzNRW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 в земле Северный Рейн–Вестфалия - часть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стратегии развития передовых сфер рынка в экономическом и инновационном пространстве; объединяет 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16 разнообразных </a:t>
            </a:r>
            <a:r>
              <a:rPr lang="ru-RU" altLang="ru-RU" sz="1700" dirty="0">
                <a:latin typeface="Arial" charset="0"/>
              </a:rPr>
              <a:t>земельных</a:t>
            </a:r>
            <a:r>
              <a:rPr lang="ru-RU" altLang="ru-RU" sz="1700" b="1" i="1" dirty="0">
                <a:solidFill>
                  <a:srgbClr val="0C067C"/>
                </a:solidFill>
                <a:latin typeface="Arial" charset="0"/>
              </a:rPr>
              <a:t> 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кластеров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: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</a:t>
            </a:r>
            <a:r>
              <a:rPr lang="ru-RU" altLang="ru-RU" sz="1700" dirty="0" err="1" smtClean="0">
                <a:solidFill>
                  <a:srgbClr val="000000"/>
                </a:solidFill>
                <a:latin typeface="Arial" charset="0"/>
              </a:rPr>
              <a:t>автокластер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de-DE" altLang="ru-RU" sz="1700" dirty="0" err="1">
                <a:solidFill>
                  <a:srgbClr val="000000"/>
                </a:solidFill>
                <a:latin typeface="Arial" charset="0"/>
              </a:rPr>
              <a:t>AutoCluster.NRW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БИО-кластер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BIO.NRW),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химический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кластер (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CHEMIE.NRW),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креативный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кластер (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CREATIVE.NRW),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кластер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исследований в энергетике (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Cluster Energieforschung),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кластер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региональной энергетики (</a:t>
            </a:r>
            <a:r>
              <a:rPr lang="de-DE" altLang="ru-RU" sz="1700" dirty="0" err="1">
                <a:solidFill>
                  <a:srgbClr val="000000"/>
                </a:solidFill>
                <a:latin typeface="Arial" charset="0"/>
              </a:rPr>
              <a:t>EnergieRegion.NRW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продовольственный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кластер (</a:t>
            </a:r>
            <a:r>
              <a:rPr lang="de-DE" altLang="ru-RU" sz="1700" dirty="0" err="1">
                <a:solidFill>
                  <a:srgbClr val="000000"/>
                </a:solidFill>
                <a:latin typeface="Arial" charset="0"/>
              </a:rPr>
              <a:t>Ernährung.NRW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кластер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сферы здравоохранения (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Cluster Gesundheitswirtschaft),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кластер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информационных и коммуникационных технологий (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IKT.NRW </a:t>
            </a:r>
            <a:r>
              <a:rPr lang="de-DE" altLang="ru-RU" sz="1700" dirty="0" err="1">
                <a:solidFill>
                  <a:srgbClr val="000000"/>
                </a:solidFill>
                <a:latin typeface="Arial" charset="0"/>
              </a:rPr>
              <a:t>cluster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altLang="ru-RU" sz="1700" dirty="0" smtClean="0">
                <a:solidFill>
                  <a:srgbClr val="000000"/>
                </a:solidFill>
                <a:latin typeface="Arial" charset="0"/>
              </a:rPr>
              <a:t>– </a:t>
            </a:r>
            <a:endParaRPr lang="ru-RU" altLang="ru-RU" sz="1700" dirty="0">
              <a:solidFill>
                <a:srgbClr val="000000"/>
              </a:solidFill>
              <a:latin typeface="Arial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  </a:t>
            </a:r>
            <a:r>
              <a:rPr lang="de-DE" altLang="ru-RU" sz="1700" dirty="0" smtClean="0">
                <a:solidFill>
                  <a:srgbClr val="000000"/>
                </a:solidFill>
                <a:latin typeface="Arial" charset="0"/>
              </a:rPr>
              <a:t>Informations- 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und </a:t>
            </a:r>
            <a:r>
              <a:rPr lang="de-DE" altLang="ru-RU" sz="1700" dirty="0" err="1">
                <a:solidFill>
                  <a:srgbClr val="000000"/>
                </a:solidFill>
                <a:latin typeface="Arial" charset="0"/>
              </a:rPr>
              <a:t>kommunikationstechnologie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кластер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пластмасс (</a:t>
            </a:r>
            <a:r>
              <a:rPr lang="de-DE" altLang="ru-RU" sz="1700" dirty="0" err="1">
                <a:solidFill>
                  <a:srgbClr val="000000"/>
                </a:solidFill>
                <a:latin typeface="Arial" charset="0"/>
              </a:rPr>
              <a:t>Kunststoff.NRW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логистический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кластер (</a:t>
            </a:r>
            <a:r>
              <a:rPr lang="de-DE" altLang="ru-RU" sz="1700" dirty="0" err="1">
                <a:solidFill>
                  <a:srgbClr val="000000"/>
                </a:solidFill>
                <a:latin typeface="Arial" charset="0"/>
              </a:rPr>
              <a:t>Logistik.NRW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медиа-кластер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MEDIEN.NRW),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кластер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медицинской техники (</a:t>
            </a:r>
            <a:r>
              <a:rPr lang="de-DE" altLang="ru-RU" sz="1700" dirty="0" err="1">
                <a:solidFill>
                  <a:srgbClr val="000000"/>
                </a:solidFill>
                <a:latin typeface="Arial" charset="0"/>
              </a:rPr>
              <a:t>MedizinTechnik.NRW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кластер </a:t>
            </a:r>
            <a:r>
              <a:rPr lang="ru-RU" altLang="ru-RU" sz="1700" dirty="0" err="1">
                <a:solidFill>
                  <a:srgbClr val="000000"/>
                </a:solidFill>
                <a:latin typeface="Arial" charset="0"/>
              </a:rPr>
              <a:t>наномикро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-материалов (</a:t>
            </a:r>
            <a:r>
              <a:rPr lang="de-DE" altLang="ru-RU" sz="1700" dirty="0" err="1">
                <a:solidFill>
                  <a:srgbClr val="000000"/>
                </a:solidFill>
                <a:latin typeface="Arial" charset="0"/>
              </a:rPr>
              <a:t>NanoMikro+Werkstoffe.NRW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),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производственный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кластер (</a:t>
            </a:r>
            <a:r>
              <a:rPr lang="de-DE" altLang="ru-RU" sz="1700" dirty="0" err="1">
                <a:solidFill>
                  <a:srgbClr val="000000"/>
                </a:solidFill>
                <a:latin typeface="Arial" charset="0"/>
              </a:rPr>
              <a:t>ProduktionNRW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)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и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- кластер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в сфере экологических технологий (</a:t>
            </a:r>
            <a:r>
              <a:rPr lang="de-DE" altLang="ru-RU" sz="1700" dirty="0" err="1">
                <a:solidFill>
                  <a:srgbClr val="000000"/>
                </a:solidFill>
                <a:latin typeface="Arial" charset="0"/>
              </a:rPr>
              <a:t>Umwelttechnologien.NRW</a:t>
            </a:r>
            <a:r>
              <a:rPr lang="de-DE" altLang="ru-RU" sz="1700" dirty="0">
                <a:solidFill>
                  <a:srgbClr val="000000"/>
                </a:solidFill>
                <a:latin typeface="Arial" charset="0"/>
              </a:rPr>
              <a:t>).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sz="1700" dirty="0" smtClean="0">
              <a:solidFill>
                <a:srgbClr val="000000"/>
              </a:solidFill>
              <a:latin typeface="Arial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sz="16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6201" y="836712"/>
            <a:ext cx="92515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 существенный инструмент промышленной политики Германии 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71873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1412776"/>
            <a:ext cx="904329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1700" dirty="0" smtClean="0">
                <a:latin typeface="Arial" charset="0"/>
              </a:rPr>
              <a:t>в Мюнхене, </a:t>
            </a:r>
            <a:r>
              <a:rPr lang="ru-RU" altLang="ru-RU" sz="1700" dirty="0">
                <a:latin typeface="Arial" charset="0"/>
              </a:rPr>
              <a:t>Гамбурге и </a:t>
            </a:r>
            <a:r>
              <a:rPr lang="ru-RU" altLang="ru-RU" sz="1700" dirty="0" smtClean="0">
                <a:latin typeface="Arial" charset="0"/>
              </a:rPr>
              <a:t>Дрездене - 3 из 7 </a:t>
            </a:r>
            <a:r>
              <a:rPr lang="ru-RU" altLang="ru-RU" sz="1700" dirty="0">
                <a:latin typeface="Arial" charset="0"/>
              </a:rPr>
              <a:t>лучших мировых 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кластеров высоких </a:t>
            </a:r>
            <a:r>
              <a:rPr lang="ru-RU" altLang="ru-RU" sz="1700" b="1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технологий</a:t>
            </a:r>
            <a:r>
              <a:rPr lang="ru-RU" altLang="ru-RU" sz="1700" dirty="0" smtClean="0">
                <a:latin typeface="Arial" charset="0"/>
              </a:rPr>
              <a:t>, </a:t>
            </a:r>
            <a:r>
              <a:rPr lang="ru-RU" altLang="ru-RU" sz="1700" dirty="0">
                <a:latin typeface="Arial" charset="0"/>
              </a:rPr>
              <a:t>получивших почетное название 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«Силиконовая долина XXI </a:t>
            </a:r>
            <a:r>
              <a:rPr lang="ru-RU" altLang="ru-RU" sz="1700" b="1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века»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1700" dirty="0" err="1" smtClean="0">
                <a:latin typeface="Arial" charset="0"/>
              </a:rPr>
              <a:t>Исследоват</a:t>
            </a:r>
            <a:r>
              <a:rPr lang="ru-RU" altLang="ru-RU" sz="1700" dirty="0" smtClean="0">
                <a:latin typeface="Arial" charset="0"/>
              </a:rPr>
              <a:t>. </a:t>
            </a:r>
            <a:r>
              <a:rPr lang="ru-RU" altLang="ru-RU" sz="1700" dirty="0">
                <a:latin typeface="Arial" charset="0"/>
              </a:rPr>
              <a:t>объединение </a:t>
            </a:r>
            <a:r>
              <a:rPr lang="ru-RU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Exzellenzcluster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Universe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dirty="0" smtClean="0">
                <a:latin typeface="Arial" charset="0"/>
              </a:rPr>
              <a:t>в Мюнхене, участники – </a:t>
            </a:r>
            <a:r>
              <a:rPr lang="ru-RU" altLang="ru-RU" sz="1700" dirty="0" err="1" smtClean="0">
                <a:latin typeface="Arial" charset="0"/>
              </a:rPr>
              <a:t>исследоват</a:t>
            </a:r>
            <a:r>
              <a:rPr lang="ru-RU" altLang="ru-RU" sz="1700" dirty="0" smtClean="0">
                <a:latin typeface="Arial" charset="0"/>
              </a:rPr>
              <a:t>. </a:t>
            </a:r>
            <a:r>
              <a:rPr lang="ru-RU" altLang="ru-RU" sz="1700" dirty="0">
                <a:latin typeface="Arial" charset="0"/>
              </a:rPr>
              <a:t>учреждения в </a:t>
            </a:r>
            <a:r>
              <a:rPr lang="ru-RU" altLang="ru-RU" sz="1700" dirty="0" smtClean="0">
                <a:latin typeface="Arial" charset="0"/>
              </a:rPr>
              <a:t>обл. </a:t>
            </a:r>
            <a:r>
              <a:rPr lang="ru-RU" altLang="ru-RU" sz="1700" dirty="0">
                <a:latin typeface="Arial" charset="0"/>
              </a:rPr>
              <a:t>космологии, ядерной физики, астрофизики и физики элементарных частиц, в </a:t>
            </a:r>
            <a:r>
              <a:rPr lang="ru-RU" altLang="ru-RU" sz="1700" dirty="0" err="1" smtClean="0">
                <a:latin typeface="Arial" charset="0"/>
              </a:rPr>
              <a:t>т.ч</a:t>
            </a:r>
            <a:r>
              <a:rPr lang="ru-RU" altLang="ru-RU" sz="1700" dirty="0" smtClean="0">
                <a:latin typeface="Arial" charset="0"/>
              </a:rPr>
              <a:t>.: </a:t>
            </a:r>
            <a:r>
              <a:rPr lang="ru-RU" altLang="ru-RU" sz="1700" dirty="0" err="1" smtClean="0">
                <a:latin typeface="Arial" charset="0"/>
              </a:rPr>
              <a:t>Технич</a:t>
            </a:r>
            <a:r>
              <a:rPr lang="ru-RU" altLang="ru-RU" sz="1700" dirty="0" smtClean="0">
                <a:latin typeface="Arial" charset="0"/>
              </a:rPr>
              <a:t>. </a:t>
            </a:r>
            <a:r>
              <a:rPr lang="ru-RU" altLang="ru-RU" sz="1700" dirty="0" err="1" smtClean="0">
                <a:latin typeface="Arial" charset="0"/>
              </a:rPr>
              <a:t>Универ-тет</a:t>
            </a:r>
            <a:r>
              <a:rPr lang="ru-RU" altLang="ru-RU" sz="1700" dirty="0" smtClean="0">
                <a:latin typeface="Arial" charset="0"/>
              </a:rPr>
              <a:t> </a:t>
            </a:r>
            <a:r>
              <a:rPr lang="ru-RU" altLang="ru-RU" sz="1700" dirty="0">
                <a:latin typeface="Arial" charset="0"/>
              </a:rPr>
              <a:t>Мюнхена, </a:t>
            </a:r>
            <a:r>
              <a:rPr lang="ru-RU" altLang="ru-RU" sz="1700" dirty="0" err="1" smtClean="0">
                <a:latin typeface="Arial" charset="0"/>
              </a:rPr>
              <a:t>Универ-тет</a:t>
            </a:r>
            <a:r>
              <a:rPr lang="ru-RU" altLang="ru-RU" sz="1700" dirty="0" smtClean="0">
                <a:latin typeface="Arial" charset="0"/>
              </a:rPr>
              <a:t> </a:t>
            </a:r>
            <a:r>
              <a:rPr lang="ru-RU" altLang="ru-RU" sz="1700" dirty="0">
                <a:latin typeface="Arial" charset="0"/>
              </a:rPr>
              <a:t>Людвига-Максимилиана (Мюнхен), Европейская южная </a:t>
            </a:r>
            <a:r>
              <a:rPr lang="ru-RU" altLang="ru-RU" sz="1700" dirty="0" smtClean="0">
                <a:latin typeface="Arial" charset="0"/>
              </a:rPr>
              <a:t>обсерватория, Ин-т </a:t>
            </a:r>
            <a:r>
              <a:rPr lang="ru-RU" altLang="ru-RU" sz="1700" dirty="0">
                <a:latin typeface="Arial" charset="0"/>
              </a:rPr>
              <a:t>физики плазмы им. Макса Планка, </a:t>
            </a:r>
            <a:r>
              <a:rPr lang="ru-RU" altLang="ru-RU" sz="1700" dirty="0" smtClean="0">
                <a:latin typeface="Arial" charset="0"/>
              </a:rPr>
              <a:t>Вычислит. </a:t>
            </a:r>
            <a:r>
              <a:rPr lang="ru-RU" altLang="ru-RU" sz="1700" dirty="0">
                <a:latin typeface="Arial" charset="0"/>
              </a:rPr>
              <a:t>центр им. Лейбница, Лаборатория Майера-Лейбница, </a:t>
            </a:r>
            <a:r>
              <a:rPr lang="ru-RU" altLang="ru-RU" sz="1700" dirty="0" smtClean="0">
                <a:latin typeface="Arial" charset="0"/>
              </a:rPr>
              <a:t>Ин-т </a:t>
            </a:r>
            <a:r>
              <a:rPr lang="ru-RU" altLang="ru-RU" sz="1700" dirty="0">
                <a:latin typeface="Arial" charset="0"/>
              </a:rPr>
              <a:t>астрофизики им. Макса Планка, </a:t>
            </a:r>
            <a:r>
              <a:rPr lang="ru-RU" altLang="ru-RU" sz="1700" dirty="0" smtClean="0">
                <a:latin typeface="Arial" charset="0"/>
              </a:rPr>
              <a:t>университет. </a:t>
            </a:r>
            <a:r>
              <a:rPr lang="ru-RU" altLang="ru-RU" sz="1700" dirty="0">
                <a:latin typeface="Arial" charset="0"/>
              </a:rPr>
              <a:t>обсерватория </a:t>
            </a:r>
            <a:r>
              <a:rPr lang="ru-RU" altLang="ru-RU" sz="1700" dirty="0" smtClean="0">
                <a:latin typeface="Arial" charset="0"/>
              </a:rPr>
              <a:t>Мюнхена</a:t>
            </a:r>
            <a:endParaRPr lang="ru-RU" altLang="ru-RU" sz="1700" dirty="0">
              <a:latin typeface="Arial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1700" dirty="0">
                <a:latin typeface="Arial" charset="0"/>
              </a:rPr>
              <a:t>Химический кластер </a:t>
            </a:r>
            <a:r>
              <a:rPr lang="ru-RU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Chemie-Cluster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Bayern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dirty="0" smtClean="0">
                <a:latin typeface="Arial" charset="0"/>
              </a:rPr>
              <a:t>- </a:t>
            </a:r>
            <a:r>
              <a:rPr lang="ru-RU" altLang="ru-RU" sz="1700" dirty="0">
                <a:latin typeface="Arial" charset="0"/>
              </a:rPr>
              <a:t>предприятия и исследовательские институты баварской химической </a:t>
            </a:r>
            <a:r>
              <a:rPr lang="ru-RU" altLang="ru-RU" sz="1700" dirty="0" smtClean="0">
                <a:latin typeface="Arial" charset="0"/>
              </a:rPr>
              <a:t>отрасли, с </a:t>
            </a:r>
            <a:r>
              <a:rPr lang="ru-RU" altLang="ru-RU" sz="1700" dirty="0">
                <a:latin typeface="Arial" charset="0"/>
              </a:rPr>
              <a:t>2012 </a:t>
            </a:r>
            <a:r>
              <a:rPr lang="ru-RU" altLang="ru-RU" sz="1700" dirty="0" smtClean="0">
                <a:latin typeface="Arial" charset="0"/>
              </a:rPr>
              <a:t>г. </a:t>
            </a:r>
            <a:r>
              <a:rPr lang="ru-RU" altLang="ru-RU" sz="1700" dirty="0">
                <a:latin typeface="Arial" charset="0"/>
              </a:rPr>
              <a:t>поддерживает стратегическое сотрудничество с фармакологическим </a:t>
            </a:r>
            <a:r>
              <a:rPr lang="ru-RU" altLang="ru-RU" sz="1700" dirty="0" smtClean="0">
                <a:latin typeface="Arial" charset="0"/>
              </a:rPr>
              <a:t>кластером в Калужской области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BioM</a:t>
            </a:r>
            <a:r>
              <a:rPr lang="de-DE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de-DE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Biotech</a:t>
            </a:r>
            <a:r>
              <a:rPr lang="de-DE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Cluster </a:t>
            </a:r>
            <a:r>
              <a:rPr lang="de-DE" altLang="ru-RU" sz="1700" dirty="0">
                <a:latin typeface="Arial" charset="0"/>
              </a:rPr>
              <a:t>Development GmbH </a:t>
            </a:r>
            <a:r>
              <a:rPr lang="ru-RU" altLang="ru-RU" sz="1700" dirty="0" smtClean="0">
                <a:latin typeface="Arial" charset="0"/>
              </a:rPr>
              <a:t>- управляющая компания </a:t>
            </a:r>
            <a:r>
              <a:rPr lang="ru-RU" altLang="ru-RU" sz="1700" dirty="0">
                <a:latin typeface="Arial" charset="0"/>
              </a:rPr>
              <a:t>для </a:t>
            </a:r>
            <a:r>
              <a:rPr lang="ru-RU" altLang="ru-RU" sz="1700" dirty="0" smtClean="0">
                <a:latin typeface="Arial" charset="0"/>
              </a:rPr>
              <a:t>2 кластеров </a:t>
            </a:r>
            <a:r>
              <a:rPr lang="ru-RU" altLang="ru-RU" sz="1700" dirty="0">
                <a:latin typeface="Arial" charset="0"/>
              </a:rPr>
              <a:t>биотехнологий: </a:t>
            </a:r>
            <a:r>
              <a:rPr lang="de-DE" altLang="ru-RU" sz="1700" dirty="0">
                <a:latin typeface="Arial" charset="0"/>
              </a:rPr>
              <a:t>Münchner </a:t>
            </a:r>
            <a:r>
              <a:rPr lang="de-DE" altLang="ru-RU" sz="1700" dirty="0" err="1">
                <a:latin typeface="Arial" charset="0"/>
              </a:rPr>
              <a:t>Biotech</a:t>
            </a:r>
            <a:r>
              <a:rPr lang="de-DE" altLang="ru-RU" sz="1700" dirty="0">
                <a:latin typeface="Arial" charset="0"/>
              </a:rPr>
              <a:t> Cluster m4 </a:t>
            </a:r>
            <a:r>
              <a:rPr lang="ru-RU" altLang="ru-RU" sz="1700" dirty="0">
                <a:latin typeface="Arial" charset="0"/>
              </a:rPr>
              <a:t>и </a:t>
            </a:r>
            <a:r>
              <a:rPr lang="de-DE" altLang="ru-RU" sz="1700" dirty="0">
                <a:latin typeface="Arial" charset="0"/>
              </a:rPr>
              <a:t>Bayerischen Cluster </a:t>
            </a:r>
            <a:r>
              <a:rPr lang="de-DE" altLang="ru-RU" sz="1700" dirty="0" smtClean="0">
                <a:latin typeface="Arial" charset="0"/>
              </a:rPr>
              <a:t>Biotechnologie</a:t>
            </a:r>
            <a:endParaRPr lang="ru-RU" altLang="ru-RU" sz="1700" dirty="0" smtClean="0">
              <a:latin typeface="Arial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Internet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Business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Cluster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dirty="0" smtClean="0">
                <a:latin typeface="Arial" charset="0"/>
              </a:rPr>
              <a:t>– для </a:t>
            </a:r>
            <a:r>
              <a:rPr lang="ru-RU" altLang="ru-RU" sz="1700" dirty="0">
                <a:latin typeface="Arial" charset="0"/>
              </a:rPr>
              <a:t>сотрудничества МСП и поставщиков </a:t>
            </a:r>
            <a:r>
              <a:rPr lang="ru-RU" altLang="ru-RU" sz="1700" dirty="0" smtClean="0">
                <a:latin typeface="Arial" charset="0"/>
              </a:rPr>
              <a:t>интернет-услуг</a:t>
            </a:r>
            <a:r>
              <a:rPr lang="de-DE" altLang="ru-RU" sz="1700" dirty="0" smtClean="0">
                <a:latin typeface="Arial" charset="0"/>
              </a:rPr>
              <a:t> </a:t>
            </a:r>
            <a:endParaRPr lang="ru-RU" altLang="ru-RU" sz="1700" dirty="0" smtClean="0">
              <a:latin typeface="Arial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Medical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Valley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dirty="0">
                <a:latin typeface="Arial" charset="0"/>
              </a:rPr>
              <a:t>европейской метрополии Нюрнберг (EMN) является одним из ведущих кластеров в области медицинской техники в </a:t>
            </a:r>
            <a:r>
              <a:rPr lang="ru-RU" altLang="ru-RU" sz="1700" dirty="0" smtClean="0">
                <a:latin typeface="Arial" charset="0"/>
              </a:rPr>
              <a:t>мире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1700" dirty="0">
                <a:latin typeface="Arial" charset="0"/>
              </a:rPr>
              <a:t>Кластер 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MAI </a:t>
            </a:r>
            <a:r>
              <a:rPr lang="ru-RU" altLang="ru-RU" sz="1700" b="1" i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Carbon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dirty="0" smtClean="0">
                <a:latin typeface="Arial" charset="0"/>
              </a:rPr>
              <a:t>- </a:t>
            </a:r>
            <a:r>
              <a:rPr lang="ru-RU" altLang="ru-RU" sz="1700" dirty="0">
                <a:latin typeface="Arial" charset="0"/>
              </a:rPr>
              <a:t>из предприятий, учебных заведений и исследовательских </a:t>
            </a:r>
            <a:r>
              <a:rPr lang="ru-RU" altLang="ru-RU" sz="1700" dirty="0" smtClean="0">
                <a:latin typeface="Arial" charset="0"/>
              </a:rPr>
              <a:t>институтов региона </a:t>
            </a:r>
            <a:r>
              <a:rPr lang="ru-RU" altLang="ru-RU" sz="1700" dirty="0">
                <a:latin typeface="Arial" charset="0"/>
              </a:rPr>
              <a:t>MAI на территории </a:t>
            </a:r>
            <a:r>
              <a:rPr lang="ru-RU" altLang="ru-RU" sz="1700" dirty="0" smtClean="0">
                <a:latin typeface="Arial" charset="0"/>
              </a:rPr>
              <a:t>Мюнхен-Аугсбург-</a:t>
            </a:r>
            <a:r>
              <a:rPr lang="ru-RU" altLang="ru-RU" sz="1700" dirty="0" err="1" smtClean="0">
                <a:latin typeface="Arial" charset="0"/>
              </a:rPr>
              <a:t>Ингольштадт</a:t>
            </a:r>
            <a:r>
              <a:rPr lang="ru-RU" altLang="ru-RU" sz="1700" dirty="0" smtClean="0">
                <a:latin typeface="Arial" charset="0"/>
              </a:rPr>
              <a:t>, которые работают </a:t>
            </a:r>
            <a:r>
              <a:rPr lang="ru-RU" altLang="ru-RU" sz="1700" dirty="0">
                <a:latin typeface="Arial" charset="0"/>
              </a:rPr>
              <a:t>в сфере производства пластмасс, армированных углеродным </a:t>
            </a:r>
            <a:r>
              <a:rPr lang="ru-RU" altLang="ru-RU" sz="1700" dirty="0" smtClean="0">
                <a:latin typeface="Arial" charset="0"/>
              </a:rPr>
              <a:t>волокном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1700" dirty="0" smtClean="0">
                <a:latin typeface="Arial" charset="0"/>
              </a:rPr>
              <a:t>Баварский </a:t>
            </a:r>
            <a:r>
              <a:rPr lang="de-DE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Cluster </a:t>
            </a:r>
            <a:r>
              <a:rPr lang="de-DE" altLang="ru-RU" sz="1700" b="1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Automotive</a:t>
            </a:r>
            <a:r>
              <a:rPr lang="ru-RU" altLang="ru-RU" sz="1700" b="1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ru-RU" altLang="ru-RU" sz="1700" dirty="0">
                <a:latin typeface="Arial" charset="0"/>
              </a:rPr>
              <a:t>– кластер автомобилестроения</a:t>
            </a:r>
            <a:endParaRPr lang="ru-RU" altLang="ru-RU" sz="1700" b="1" i="1" dirty="0" smtClean="0"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6201" y="692696"/>
            <a:ext cx="92515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 существенный инструмент промышленной политики Германии 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721363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162880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BioM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Две компании – одна цель</a:t>
            </a:r>
          </a:p>
          <a:p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Информационный центр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биотехнологических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компаний,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университетов и исследовательских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институтов,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старт-апов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и т.д.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Разработка и поддержание контактов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между отдельными отраслями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промышленности, а также между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научными учреждениями и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промышленностью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Налаживание деловых связей среди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региональных актеров, а также между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баварскими компаниями и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представителями глобальной</a:t>
            </a:r>
          </a:p>
          <a:p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биотехнологической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индустрии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6201" y="920914"/>
            <a:ext cx="9251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</a:t>
            </a:r>
            <a: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кластеров биотехнологий: </a:t>
            </a:r>
            <a:b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Münchner Biotech Cluster m4 </a:t>
            </a:r>
            <a: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de-DE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Bayerischen Cluster</a:t>
            </a:r>
            <a: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Biotechnologie</a:t>
            </a:r>
            <a:endParaRPr lang="ru-RU" sz="20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2204864"/>
            <a:ext cx="2160240" cy="1280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861048"/>
            <a:ext cx="3914675" cy="2113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3707971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6201" y="764704"/>
            <a:ext cx="9251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</a:t>
            </a:r>
            <a: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кластеров биотехнологий: </a:t>
            </a:r>
            <a:b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Münchner Biotech Cluster m4 </a:t>
            </a:r>
            <a: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de-DE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Bayerischen Cluster</a:t>
            </a:r>
            <a: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Biotechnologie</a:t>
            </a:r>
            <a:endParaRPr lang="ru-RU" sz="20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07504" y="1590248"/>
          <a:ext cx="8892480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1368152"/>
                <a:gridCol w="6012160"/>
              </a:tblGrid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/>
                        <a:t>BioM</a:t>
                      </a:r>
                      <a:r>
                        <a:rPr lang="en-US" sz="1600" b="1" dirty="0" smtClean="0"/>
                        <a:t> 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• Seed Financing („</a:t>
                      </a:r>
                      <a:r>
                        <a:rPr lang="ru-RU" sz="1400" dirty="0" smtClean="0"/>
                        <a:t>посевное“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финансирование)</a:t>
                      </a:r>
                    </a:p>
                    <a:p>
                      <a:r>
                        <a:rPr lang="ru-RU" sz="1400" dirty="0" smtClean="0"/>
                        <a:t>• консалтинг</a:t>
                      </a:r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/>
                        <a:t>BioM</a:t>
                      </a:r>
                      <a:r>
                        <a:rPr lang="en-US" sz="1600" b="1" dirty="0" smtClean="0"/>
                        <a:t> GmbH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Биофармацевтический кластер</a:t>
                      </a:r>
                    </a:p>
                    <a:p>
                      <a:r>
                        <a:rPr lang="ru-RU" sz="1400" b="1" dirty="0" smtClean="0"/>
                        <a:t>Мюнхена и области</a:t>
                      </a:r>
                    </a:p>
                    <a:p>
                      <a:r>
                        <a:rPr lang="ru-RU" sz="1400" dirty="0" smtClean="0"/>
                        <a:t>• инструменты развития бизнеса</a:t>
                      </a:r>
                    </a:p>
                    <a:p>
                      <a:r>
                        <a:rPr lang="ru-RU" sz="1400" dirty="0" smtClean="0"/>
                        <a:t>• поддержка финансирования</a:t>
                      </a:r>
                    </a:p>
                    <a:p>
                      <a:r>
                        <a:rPr lang="ru-RU" sz="1400" dirty="0" smtClean="0"/>
                        <a:t>• локальный маркетинг &amp; </a:t>
                      </a:r>
                      <a:r>
                        <a:rPr lang="en-US" sz="1400" dirty="0" smtClean="0"/>
                        <a:t>PR</a:t>
                      </a:r>
                    </a:p>
                    <a:p>
                      <a:r>
                        <a:rPr lang="ru-RU" sz="1400" dirty="0" smtClean="0"/>
                        <a:t>• установление контактов и интернационализация</a:t>
                      </a:r>
                    </a:p>
                    <a:p>
                      <a:r>
                        <a:rPr lang="ru-RU" sz="1400" dirty="0" smtClean="0"/>
                        <a:t>• конференции, семинары.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Кластер «Биотехнологии Бавария»</a:t>
                      </a:r>
                    </a:p>
                    <a:p>
                      <a:r>
                        <a:rPr lang="ru-RU" sz="1400" dirty="0" smtClean="0"/>
                        <a:t>• скаутинг &amp; </a:t>
                      </a:r>
                      <a:r>
                        <a:rPr lang="ru-RU" sz="1400" dirty="0" err="1" smtClean="0"/>
                        <a:t>трансфер</a:t>
                      </a:r>
                      <a:r>
                        <a:rPr lang="ru-RU" sz="1400" dirty="0" smtClean="0"/>
                        <a:t> технологий</a:t>
                      </a:r>
                    </a:p>
                    <a:p>
                      <a:r>
                        <a:rPr lang="ru-RU" sz="1400" dirty="0" smtClean="0"/>
                        <a:t>• </a:t>
                      </a:r>
                      <a:r>
                        <a:rPr lang="ru-RU" sz="1400" dirty="0" err="1" smtClean="0"/>
                        <a:t>бизнес-коучинг</a:t>
                      </a:r>
                      <a:r>
                        <a:rPr lang="ru-RU" sz="1400" dirty="0" smtClean="0"/>
                        <a:t> &amp; тренинг</a:t>
                      </a:r>
                    </a:p>
                    <a:p>
                      <a:r>
                        <a:rPr lang="ru-RU" sz="1400" dirty="0" smtClean="0"/>
                        <a:t>• </a:t>
                      </a:r>
                      <a:r>
                        <a:rPr lang="ru-RU" sz="1400" dirty="0" err="1" smtClean="0"/>
                        <a:t>нетворкинг</a:t>
                      </a:r>
                      <a:r>
                        <a:rPr lang="ru-RU" sz="1400" dirty="0" smtClean="0"/>
                        <a:t> &amp; маркетинг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Кластер </a:t>
                      </a:r>
                      <a:r>
                        <a:rPr lang="en-US" sz="1400" b="1" dirty="0" smtClean="0"/>
                        <a:t>m4 </a:t>
                      </a:r>
                      <a:r>
                        <a:rPr lang="ru-RU" sz="1400" b="1" dirty="0" smtClean="0"/>
                        <a:t>Мюнхен</a:t>
                      </a:r>
                    </a:p>
                    <a:p>
                      <a:r>
                        <a:rPr lang="ru-RU" sz="1400" dirty="0" smtClean="0"/>
                        <a:t>Индивидуализированная медицина и </a:t>
                      </a:r>
                      <a:r>
                        <a:rPr lang="ru-RU" sz="1400" dirty="0" err="1" smtClean="0"/>
                        <a:t>таргетная</a:t>
                      </a:r>
                      <a:r>
                        <a:rPr lang="ru-RU" sz="1400" dirty="0" smtClean="0"/>
                        <a:t> терапия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Европейские </a:t>
                      </a:r>
                      <a:r>
                        <a:rPr lang="ru-RU" sz="1400" b="1" dirty="0" err="1" smtClean="0"/>
                        <a:t>Биорегионы</a:t>
                      </a:r>
                      <a:endParaRPr lang="ru-RU" sz="1400" b="1" dirty="0" smtClean="0"/>
                    </a:p>
                    <a:p>
                      <a:r>
                        <a:rPr lang="ru-RU" sz="1400" dirty="0" smtClean="0"/>
                        <a:t>Проекты, осуществляемые при поддержке</a:t>
                      </a:r>
                    </a:p>
                    <a:p>
                      <a:r>
                        <a:rPr lang="en-US" sz="1400" dirty="0" smtClean="0"/>
                        <a:t>ЕС, </a:t>
                      </a:r>
                      <a:r>
                        <a:rPr lang="en-US" sz="1400" dirty="0" err="1" smtClean="0"/>
                        <a:t>например</a:t>
                      </a:r>
                      <a:r>
                        <a:rPr lang="en-US" sz="1400" dirty="0" smtClean="0"/>
                        <a:t>, „Advanced Biotech Cluster</a:t>
                      </a:r>
                    </a:p>
                    <a:p>
                      <a:r>
                        <a:rPr lang="en-US" sz="1400" dirty="0" smtClean="0"/>
                        <a:t>Platforms for Europe“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1556792"/>
            <a:ext cx="460251" cy="538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2564904"/>
            <a:ext cx="607167" cy="74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3861048"/>
            <a:ext cx="123948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6093296"/>
            <a:ext cx="1187624" cy="70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23728" y="4653136"/>
            <a:ext cx="4320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7704" y="5229200"/>
            <a:ext cx="819641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3707971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2134011"/>
            <a:ext cx="896448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BioM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AG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Munich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Biotech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Development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– это предприятие, специализирующееся на консалтинге и «посевных инвестициях».</a:t>
            </a:r>
          </a:p>
          <a:p>
            <a:pPr>
              <a:buFont typeface="Wingdings" pitchFamily="2" charset="2"/>
              <a:buChar char="Ø"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С 1997 года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BioM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AG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осуществляет поддержку молодых и перспективных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биотехнологических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компаний через финансовые программы, предназначенные специально для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старт-апов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с фармацевтическим уклоном.</a:t>
            </a:r>
          </a:p>
          <a:p>
            <a:pPr>
              <a:buFont typeface="Wingdings" pitchFamily="2" charset="2"/>
              <a:buChar char="Ø"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BioM</a:t>
            </a: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AG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является ведущим инвестором и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соинвестором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в 41 компании с 1997 г.;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имеет опыт во всех стадиях развития предприятия (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вкл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IPO, M&amp;A и пр.);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имеет прочную контактную сеть с известными венчурными компаниями и частными</a:t>
            </a:r>
          </a:p>
          <a:p>
            <a:pPr lvl="1"/>
            <a:r>
              <a:rPr lang="ru-RU" sz="1600" dirty="0" smtClean="0">
                <a:latin typeface="Arial" pitchFamily="34" charset="0"/>
                <a:cs typeface="Arial" pitchFamily="34" charset="0"/>
              </a:rPr>
              <a:t>    инвесторами;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германскими и европейскими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биокластерами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биотехнологическими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и </a:t>
            </a:r>
          </a:p>
          <a:p>
            <a:pPr lvl="1"/>
            <a:r>
              <a:rPr lang="ru-RU" sz="1600" dirty="0" smtClean="0">
                <a:latin typeface="Arial" pitchFamily="34" charset="0"/>
                <a:cs typeface="Arial" pitchFamily="34" charset="0"/>
              </a:rPr>
              <a:t>    фармацевтическими компаниями, научными кругами;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инвестировал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€ 8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Mio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– привлек &gt; € 400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Mio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венчурного капитала;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в настоящее время имеет доли в 11 частных и публичных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биотехнологических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r>
              <a:rPr lang="ru-RU" sz="1600" dirty="0" smtClean="0">
                <a:latin typeface="Arial" pitchFamily="34" charset="0"/>
                <a:cs typeface="Arial" pitchFamily="34" charset="0"/>
              </a:rPr>
              <a:t>    компаниях.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1691516"/>
            <a:ext cx="1150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BioM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AG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6201" y="764704"/>
            <a:ext cx="9251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</a:t>
            </a:r>
            <a: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кластеров биотехнологий: </a:t>
            </a:r>
            <a:b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Münchner Biotech Cluster m4 </a:t>
            </a:r>
            <a: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de-DE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Bayerischen Cluster</a:t>
            </a:r>
            <a: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Biotechnologie</a:t>
            </a:r>
            <a:endParaRPr lang="ru-RU" sz="20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1484784"/>
            <a:ext cx="1135818" cy="673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2283904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cxnSp>
        <p:nvCxnSpPr>
          <p:cNvPr id="13" name="Прямая соединительная линия 12"/>
          <p:cNvCxnSpPr/>
          <p:nvPr/>
        </p:nvCxnSpPr>
        <p:spPr>
          <a:xfrm rot="10800000">
            <a:off x="0" y="680"/>
            <a:ext cx="6786578" cy="1588"/>
          </a:xfrm>
          <a:prstGeom prst="line">
            <a:avLst/>
          </a:prstGeom>
          <a:ln w="28575">
            <a:gradFill flip="none" rotWithShape="1">
              <a:gsLst>
                <a:gs pos="0">
                  <a:srgbClr val="0C067C">
                    <a:alpha val="0"/>
                  </a:srgbClr>
                </a:gs>
                <a:gs pos="50000">
                  <a:srgbClr val="0C067C">
                    <a:alpha val="47000"/>
                  </a:srgbClr>
                </a:gs>
                <a:gs pos="100000">
                  <a:srgbClr val="0C067C">
                    <a:alpha val="72000"/>
                  </a:srgb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9" name="Rectangle 16"/>
          <p:cNvSpPr>
            <a:spLocks noChangeArrowheads="1"/>
          </p:cNvSpPr>
          <p:nvPr/>
        </p:nvSpPr>
        <p:spPr bwMode="auto">
          <a:xfrm>
            <a:off x="0" y="1425575"/>
            <a:ext cx="9144000" cy="5432425"/>
          </a:xfrm>
          <a:prstGeom prst="rect">
            <a:avLst/>
          </a:prstGeom>
          <a:solidFill>
            <a:srgbClr val="75A8F3">
              <a:alpha val="59999"/>
            </a:srgbClr>
          </a:solidFill>
          <a:ln w="25400" algn="ctr">
            <a:solidFill>
              <a:srgbClr val="0C067C">
                <a:alpha val="70195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0C067C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0C067C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0C067C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0C067C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0C067C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C067C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C067C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C067C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0C067C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1700" dirty="0">
                <a:latin typeface="Arial" charset="0"/>
                <a:cs typeface="Arial" charset="0"/>
              </a:rPr>
              <a:t>Общество с ограниченной ответственностью «Евразийская Консультационная Компания», ООО «</a:t>
            </a:r>
            <a:r>
              <a:rPr lang="ru-RU" altLang="ru-RU" sz="1700" dirty="0" err="1">
                <a:latin typeface="Arial" charset="0"/>
                <a:cs typeface="Arial" charset="0"/>
              </a:rPr>
              <a:t>ЕврАКонс</a:t>
            </a:r>
            <a:r>
              <a:rPr lang="ru-RU" altLang="ru-RU" sz="1700" dirty="0">
                <a:latin typeface="Arial" charset="0"/>
                <a:cs typeface="Arial" charset="0"/>
              </a:rPr>
              <a:t>» (до 13.03.2012 – ООО ОСТ-ЕВРО-</a:t>
            </a:r>
            <a:r>
              <a:rPr lang="ru-RU" altLang="ru-RU" sz="1700" dirty="0" err="1">
                <a:latin typeface="Arial" charset="0"/>
                <a:cs typeface="Arial" charset="0"/>
              </a:rPr>
              <a:t>Консалт</a:t>
            </a:r>
            <a:r>
              <a:rPr lang="ru-RU" altLang="ru-RU" sz="1700" dirty="0" smtClean="0">
                <a:latin typeface="Arial" charset="0"/>
                <a:cs typeface="Arial" charset="0"/>
              </a:rPr>
              <a:t>»)</a:t>
            </a:r>
            <a:r>
              <a:rPr lang="en-US" altLang="ru-RU" sz="1700" dirty="0" smtClean="0">
                <a:latin typeface="Arial" charset="0"/>
                <a:cs typeface="Arial" charset="0"/>
              </a:rPr>
              <a:t> </a:t>
            </a:r>
            <a:r>
              <a:rPr lang="ru-RU" altLang="ru-RU" sz="1700" dirty="0" smtClean="0">
                <a:latin typeface="Arial" charset="0"/>
                <a:cs typeface="Arial" charset="0"/>
              </a:rPr>
              <a:t> действует с 13 сентября 2007</a:t>
            </a:r>
            <a:r>
              <a:rPr lang="ru-RU" altLang="ru-RU" sz="1700" dirty="0">
                <a:latin typeface="Arial" charset="0"/>
                <a:cs typeface="Arial" charset="0"/>
              </a:rPr>
              <a:t>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500" b="1" dirty="0">
              <a:solidFill>
                <a:schemeClr val="tx1"/>
              </a:solidFill>
              <a:latin typeface="Arial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b="1" dirty="0" smtClean="0">
              <a:latin typeface="Arial" charset="0"/>
              <a:cs typeface="Arial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1700" b="1" dirty="0" smtClean="0">
                <a:latin typeface="Arial" charset="0"/>
                <a:cs typeface="Arial" charset="0"/>
              </a:rPr>
              <a:t>Цели </a:t>
            </a:r>
            <a:r>
              <a:rPr lang="ru-RU" altLang="ru-RU" sz="1700" b="1" dirty="0">
                <a:latin typeface="Arial" charset="0"/>
                <a:cs typeface="Arial" charset="0"/>
              </a:rPr>
              <a:t>деятельности:</a:t>
            </a:r>
            <a:r>
              <a:rPr lang="ru-RU" altLang="ru-RU" sz="1700" dirty="0">
                <a:latin typeface="Arial" charset="0"/>
                <a:cs typeface="Arial" charset="0"/>
              </a:rPr>
              <a:t> </a:t>
            </a:r>
            <a:endParaRPr lang="ru-RU" altLang="ru-RU" sz="17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ru-RU" altLang="ru-RU" sz="1700" dirty="0">
              <a:latin typeface="Arial" charset="0"/>
              <a:cs typeface="Arial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4900" y="3613571"/>
            <a:ext cx="2952328" cy="1584176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Содействие региональному и муниципальному развитию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3095836" y="3613571"/>
            <a:ext cx="2952328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Содействие развитию малого и среднего бизнеса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6191672" y="3613571"/>
            <a:ext cx="2952328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Реформирование и оптимизация муниципального хозяйства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1259632" y="5157192"/>
            <a:ext cx="3306688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ТОС и социально ориентированных НКО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4725566" y="5157192"/>
            <a:ext cx="3381672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Содействие реализации проектов по повышению </a:t>
            </a:r>
            <a:r>
              <a:rPr lang="ru-RU" dirty="0" err="1" smtClean="0"/>
              <a:t>энергоэффективности</a:t>
            </a:r>
            <a:endParaRPr lang="en-US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75656" y="18748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806" y="1628800"/>
            <a:ext cx="50239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Портфолио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BioMAG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на сегодняшний день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6201" y="764704"/>
            <a:ext cx="9251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</a:t>
            </a:r>
            <a: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кластеров биотехнологий: </a:t>
            </a:r>
            <a:b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Münchner Biotech Cluster m4 </a:t>
            </a:r>
            <a: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de-DE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Bayerischen Cluster</a:t>
            </a:r>
            <a:r>
              <a:rPr lang="ru-RU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Biotechnologie</a:t>
            </a:r>
            <a:endParaRPr lang="ru-RU" sz="20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1484784"/>
            <a:ext cx="1135818" cy="673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348880"/>
            <a:ext cx="1857693" cy="834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2492896"/>
            <a:ext cx="13525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2420888"/>
            <a:ext cx="21431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3573016"/>
            <a:ext cx="2088232" cy="744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5856" y="3428999"/>
            <a:ext cx="1368152" cy="912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40152" y="3501008"/>
            <a:ext cx="1653927" cy="770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7544" y="4725144"/>
            <a:ext cx="2088232" cy="714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91880" y="4581128"/>
            <a:ext cx="14097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012160" y="4725145"/>
            <a:ext cx="186169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63688" y="5661248"/>
            <a:ext cx="21050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572000" y="5733256"/>
            <a:ext cx="187642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3528455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6201" y="764704"/>
            <a:ext cx="925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 российских регионов по построению кластеров</a:t>
            </a:r>
            <a:endParaRPr lang="ru-RU" sz="20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1125319"/>
            <a:ext cx="90364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Камский инновационный территориально-производственный кластер </a:t>
            </a:r>
            <a:b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Республики Татарстан</a:t>
            </a:r>
          </a:p>
          <a:p>
            <a:endParaRPr lang="ru-RU" sz="5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Основные направления реализуемых технологий и выпускаемой продукции:</a:t>
            </a:r>
          </a:p>
          <a:p>
            <a:pPr>
              <a:buFont typeface="Wingdings" pitchFamily="2" charset="2"/>
              <a:buChar char="Ø"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 Нефтехимия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, </a:t>
            </a:r>
          </a:p>
          <a:p>
            <a:pPr>
              <a:buFont typeface="Wingdings" pitchFamily="2" charset="2"/>
              <a:buChar char="Ø"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 Нефтепереработка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, </a:t>
            </a:r>
          </a:p>
          <a:p>
            <a:pPr>
              <a:buFont typeface="Wingdings" pitchFamily="2" charset="2"/>
              <a:buChar char="Ø"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 Автомобилестроение</a:t>
            </a:r>
            <a:endParaRPr lang="ru-RU" sz="15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500" dirty="0" smtClean="0">
                <a:latin typeface="Arial" pitchFamily="34" charset="0"/>
                <a:cs typeface="Arial" pitchFamily="34" charset="0"/>
              </a:rPr>
              <a:t>Входит в число 25 инновационных территориальных кластеров, программы развития которых получили поддержку на федеральном уровне.</a:t>
            </a:r>
          </a:p>
          <a:p>
            <a:endParaRPr lang="ru-RU" sz="8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500" dirty="0" smtClean="0">
                <a:latin typeface="Arial" pitchFamily="34" charset="0"/>
                <a:cs typeface="Arial" pitchFamily="34" charset="0"/>
              </a:rPr>
              <a:t>Реализация инвестиционных проектов развития Камского кластера позволит к 2020 г. создать более 30 тысяч высокопроизводительных рабочих мест, увеличить объем отгруженной продукции в 3 раза (до 2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трлн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рублей), размер созданной в Камском кластере валовой добавленной стоимости – в 3 раза (до 1,1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трлн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рублей).</a:t>
            </a:r>
          </a:p>
          <a:p>
            <a:endParaRPr lang="ru-RU" sz="10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Основные участники:</a:t>
            </a:r>
          </a:p>
          <a:p>
            <a:endParaRPr lang="ru-RU" sz="15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5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20140812-1708276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797152"/>
            <a:ext cx="2448272" cy="342759"/>
          </a:xfrm>
          <a:prstGeom prst="rect">
            <a:avLst/>
          </a:prstGeom>
          <a:noFill/>
        </p:spPr>
      </p:pic>
      <p:pic>
        <p:nvPicPr>
          <p:cNvPr id="34820" name="Picture 4" descr="20150319-1559279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4509120"/>
            <a:ext cx="1565151" cy="552407"/>
          </a:xfrm>
          <a:prstGeom prst="rect">
            <a:avLst/>
          </a:prstGeom>
          <a:noFill/>
        </p:spPr>
      </p:pic>
      <p:pic>
        <p:nvPicPr>
          <p:cNvPr id="34822" name="Picture 6" descr="20150319-1602461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5301208"/>
            <a:ext cx="1990725" cy="276225"/>
          </a:xfrm>
          <a:prstGeom prst="rect">
            <a:avLst/>
          </a:prstGeom>
          <a:noFill/>
        </p:spPr>
      </p:pic>
      <p:pic>
        <p:nvPicPr>
          <p:cNvPr id="34824" name="Picture 8" descr="20140720-1908422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4437112"/>
            <a:ext cx="893911" cy="1124839"/>
          </a:xfrm>
          <a:prstGeom prst="rect">
            <a:avLst/>
          </a:prstGeom>
          <a:noFill/>
        </p:spPr>
      </p:pic>
      <p:pic>
        <p:nvPicPr>
          <p:cNvPr id="34826" name="Picture 10" descr="20140902-1551114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95936" y="5013176"/>
            <a:ext cx="1224136" cy="918102"/>
          </a:xfrm>
          <a:prstGeom prst="rect">
            <a:avLst/>
          </a:prstGeom>
          <a:noFill/>
        </p:spPr>
      </p:pic>
      <p:pic>
        <p:nvPicPr>
          <p:cNvPr id="34828" name="Picture 12" descr="20140703-1449047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504" y="5733256"/>
            <a:ext cx="1600200" cy="438151"/>
          </a:xfrm>
          <a:prstGeom prst="rect">
            <a:avLst/>
          </a:prstGeom>
          <a:noFill/>
        </p:spPr>
      </p:pic>
      <p:pic>
        <p:nvPicPr>
          <p:cNvPr id="34830" name="Picture 14" descr="20150319-1603442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59521" y="5805264"/>
            <a:ext cx="1704967" cy="58559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6084168" y="4293096"/>
            <a:ext cx="1326261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b="1" dirty="0" smtClean="0"/>
              <a:t>ЗАО "ТАТПРОФ"</a:t>
            </a:r>
            <a:endParaRPr lang="ru-RU" sz="1300" dirty="0"/>
          </a:p>
        </p:txBody>
      </p:sp>
      <p:pic>
        <p:nvPicPr>
          <p:cNvPr id="34840" name="Picture 24" descr="20150319-16084158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94238" y="5589240"/>
            <a:ext cx="1926034" cy="292402"/>
          </a:xfrm>
          <a:prstGeom prst="rect">
            <a:avLst/>
          </a:prstGeom>
          <a:noFill/>
        </p:spPr>
      </p:pic>
      <p:pic>
        <p:nvPicPr>
          <p:cNvPr id="34842" name="Picture 26" descr="20150319-16140680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32240" y="4653136"/>
            <a:ext cx="928777" cy="723900"/>
          </a:xfrm>
          <a:prstGeom prst="rect">
            <a:avLst/>
          </a:prstGeom>
          <a:noFill/>
        </p:spPr>
      </p:pic>
      <p:pic>
        <p:nvPicPr>
          <p:cNvPr id="34844" name="Picture 28" descr="20150319-16145419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76056" y="4581128"/>
            <a:ext cx="1252920" cy="808336"/>
          </a:xfrm>
          <a:prstGeom prst="rect">
            <a:avLst/>
          </a:prstGeom>
          <a:noFill/>
        </p:spPr>
      </p:pic>
      <p:pic>
        <p:nvPicPr>
          <p:cNvPr id="34846" name="Picture 30" descr="20150319-16174375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652120" y="5949280"/>
            <a:ext cx="1368152" cy="493324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5545386" y="6525344"/>
            <a:ext cx="359861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ООО "</a:t>
            </a:r>
            <a:r>
              <a:rPr lang="ru-RU" sz="1300" b="1" dirty="0" err="1" smtClean="0">
                <a:latin typeface="Arial" pitchFamily="34" charset="0"/>
                <a:cs typeface="Arial" pitchFamily="34" charset="0"/>
              </a:rPr>
              <a:t>Мефро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b="1" dirty="0" err="1" smtClean="0">
                <a:latin typeface="Arial" pitchFamily="34" charset="0"/>
                <a:cs typeface="Arial" pitchFamily="34" charset="0"/>
              </a:rPr>
              <a:t>Уилз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b="1" dirty="0" err="1" smtClean="0">
                <a:latin typeface="Arial" pitchFamily="34" charset="0"/>
                <a:cs typeface="Arial" pitchFamily="34" charset="0"/>
              </a:rPr>
              <a:t>Руссиа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 Завод Заинск"</a:t>
            </a:r>
            <a:endParaRPr lang="ru-RU" sz="1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48" name="Picture 32" descr="20150319-16202408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79512" y="6381750"/>
            <a:ext cx="1082427" cy="340386"/>
          </a:xfrm>
          <a:prstGeom prst="rect">
            <a:avLst/>
          </a:prstGeom>
          <a:noFill/>
        </p:spPr>
      </p:pic>
      <p:pic>
        <p:nvPicPr>
          <p:cNvPr id="34850" name="Picture 34" descr="20150319-16415099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627784" y="4797152"/>
            <a:ext cx="628823" cy="1154981"/>
          </a:xfrm>
          <a:prstGeom prst="rect">
            <a:avLst/>
          </a:prstGeom>
          <a:noFill/>
        </p:spPr>
      </p:pic>
      <p:pic>
        <p:nvPicPr>
          <p:cNvPr id="34852" name="Picture 36" descr="20150319-15534910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563888" y="5085184"/>
            <a:ext cx="495300" cy="361951"/>
          </a:xfrm>
          <a:prstGeom prst="rect">
            <a:avLst/>
          </a:prstGeom>
          <a:noFill/>
        </p:spPr>
      </p:pic>
      <p:pic>
        <p:nvPicPr>
          <p:cNvPr id="34854" name="Picture 38" descr="20150319-16430889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263255" y="5589240"/>
            <a:ext cx="1092721" cy="661789"/>
          </a:xfrm>
          <a:prstGeom prst="rect">
            <a:avLst/>
          </a:prstGeom>
          <a:noFill/>
        </p:spPr>
      </p:pic>
      <p:pic>
        <p:nvPicPr>
          <p:cNvPr id="34856" name="Picture 40" descr="20150320-15470467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331640" y="6378576"/>
            <a:ext cx="2225330" cy="401477"/>
          </a:xfrm>
          <a:prstGeom prst="rect">
            <a:avLst/>
          </a:prstGeom>
          <a:noFill/>
        </p:spPr>
      </p:pic>
      <p:pic>
        <p:nvPicPr>
          <p:cNvPr id="34858" name="Picture 42" descr="20150319-16474131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707904" y="6165304"/>
            <a:ext cx="1800200" cy="372455"/>
          </a:xfrm>
          <a:prstGeom prst="rect">
            <a:avLst/>
          </a:prstGeom>
          <a:noFill/>
        </p:spPr>
      </p:pic>
      <p:pic>
        <p:nvPicPr>
          <p:cNvPr id="34860" name="Picture 44" descr="20150319-16484950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907704" y="5857510"/>
            <a:ext cx="990045" cy="379802"/>
          </a:xfrm>
          <a:prstGeom prst="rect">
            <a:avLst/>
          </a:prstGeom>
          <a:noFill/>
        </p:spPr>
      </p:pic>
      <p:sp>
        <p:nvSpPr>
          <p:cNvPr id="32" name="Прямоугольник 31"/>
          <p:cNvSpPr/>
          <p:nvPr/>
        </p:nvSpPr>
        <p:spPr>
          <a:xfrm>
            <a:off x="3995936" y="4293096"/>
            <a:ext cx="2037161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ООО "Хитон - пласт 2"</a:t>
            </a:r>
            <a:endParaRPr lang="ru-RU" sz="13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765277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6201" y="764704"/>
            <a:ext cx="925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 российских регионов по построению кластеров</a:t>
            </a:r>
            <a:endParaRPr lang="ru-RU" sz="20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496" y="1187460"/>
            <a:ext cx="849694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cap="all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СЕВЕРО-ЗАПАДНЫЙ КЛАСТЕР МЕДИЦИНСКОЙ, ФАРМАЦЕВТИЧЕСКОЙ ПРОМЫШЛЕННОСТИ И РАДИАЦИОННЫХ ТЕХНОЛОГИЙ</a:t>
            </a:r>
          </a:p>
          <a:p>
            <a:pPr fontAlgn="base"/>
            <a:endParaRPr lang="ru-RU" sz="500" b="1" cap="al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Кластер расположен на территории 2-х субъектов Российской Федерации — Санкт-Петербурга и Ленинградской области и представляет собой исторически сложившуюся локализацию более 200 организаций, из которых 40 научно-исследовательских и 120 производственных. Общее число занятых в кластере составляет более 59 тыс. человек.</a:t>
            </a:r>
          </a:p>
          <a:p>
            <a:pPr fontAlgn="base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участники:</a:t>
            </a:r>
          </a:p>
          <a:p>
            <a:pPr fontAlgn="base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ru-RU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ru-RU" sz="1600" b="1" cap="al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5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5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 descr="http://nwcluster.ru/wp-content/uploads/2015/05/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501008"/>
            <a:ext cx="1866191" cy="1214116"/>
          </a:xfrm>
          <a:prstGeom prst="rect">
            <a:avLst/>
          </a:prstGeom>
          <a:noFill/>
        </p:spPr>
      </p:pic>
      <p:pic>
        <p:nvPicPr>
          <p:cNvPr id="32772" name="Picture 4" descr="ЛАЭС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725144"/>
            <a:ext cx="2746747" cy="1289044"/>
          </a:xfrm>
          <a:prstGeom prst="rect">
            <a:avLst/>
          </a:prstGeom>
          <a:noFill/>
        </p:spPr>
      </p:pic>
      <p:pic>
        <p:nvPicPr>
          <p:cNvPr id="32774" name="Picture 6" descr="НИЦ &quot;Курчатовский институт&quot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52536" y="4077072"/>
            <a:ext cx="2818755" cy="1322837"/>
          </a:xfrm>
          <a:prstGeom prst="rect">
            <a:avLst/>
          </a:prstGeom>
          <a:noFill/>
        </p:spPr>
      </p:pic>
      <p:pic>
        <p:nvPicPr>
          <p:cNvPr id="32776" name="Picture 8" descr="ЗАО «Санкт-Петербургский институт фармации»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5013176"/>
            <a:ext cx="4438063" cy="2082776"/>
          </a:xfrm>
          <a:prstGeom prst="rect">
            <a:avLst/>
          </a:prstGeom>
          <a:noFill/>
        </p:spPr>
      </p:pic>
      <p:pic>
        <p:nvPicPr>
          <p:cNvPr id="32778" name="Picture 10" descr="ООО «ПИК-ФАРМА ПРО»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3501008"/>
            <a:ext cx="3744416" cy="1757248"/>
          </a:xfrm>
          <a:prstGeom prst="rect">
            <a:avLst/>
          </a:prstGeom>
          <a:noFill/>
        </p:spPr>
      </p:pic>
      <p:pic>
        <p:nvPicPr>
          <p:cNvPr id="32780" name="Picture 12" descr="ЛЭТИ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4797152"/>
            <a:ext cx="3994820" cy="1874763"/>
          </a:xfrm>
          <a:prstGeom prst="rect">
            <a:avLst/>
          </a:prstGeom>
          <a:noFill/>
        </p:spPr>
      </p:pic>
      <p:pic>
        <p:nvPicPr>
          <p:cNvPr id="32782" name="Picture 14" descr="Белкозин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3284984"/>
            <a:ext cx="4786908" cy="2246488"/>
          </a:xfrm>
          <a:prstGeom prst="rect">
            <a:avLst/>
          </a:prstGeom>
          <a:noFill/>
        </p:spPr>
      </p:pic>
      <p:pic>
        <p:nvPicPr>
          <p:cNvPr id="32784" name="Picture 16" descr="Диаконт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2780928"/>
            <a:ext cx="4570884" cy="2145108"/>
          </a:xfrm>
          <a:prstGeom prst="rect">
            <a:avLst/>
          </a:prstGeom>
          <a:noFill/>
        </p:spPr>
      </p:pic>
      <p:pic>
        <p:nvPicPr>
          <p:cNvPr id="32786" name="Picture 18" descr="Титан-2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044624" y="4797152"/>
            <a:ext cx="6515100" cy="3057526"/>
          </a:xfrm>
          <a:prstGeom prst="rect">
            <a:avLst/>
          </a:prstGeom>
          <a:noFill/>
        </p:spPr>
      </p:pic>
      <p:pic>
        <p:nvPicPr>
          <p:cNvPr id="32788" name="Picture 20" descr="Корад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2276872"/>
            <a:ext cx="4858916" cy="2280282"/>
          </a:xfrm>
          <a:prstGeom prst="rect">
            <a:avLst/>
          </a:prstGeom>
          <a:noFill/>
        </p:spPr>
      </p:pic>
      <p:pic>
        <p:nvPicPr>
          <p:cNvPr id="32790" name="Picture 22" descr="ОАО «Научно-технический центр «РАТЭК»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2492896"/>
            <a:ext cx="4591501" cy="2154784"/>
          </a:xfrm>
          <a:prstGeom prst="rect">
            <a:avLst/>
          </a:prstGeom>
          <a:noFill/>
        </p:spPr>
      </p:pic>
      <p:pic>
        <p:nvPicPr>
          <p:cNvPr id="32792" name="Picture 24" descr="ЗАО &quot;ЭКОМЕТ-С&quot;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60232" y="4437112"/>
            <a:ext cx="2790629" cy="1309638"/>
          </a:xfrm>
          <a:prstGeom prst="rect">
            <a:avLst/>
          </a:prstGeom>
          <a:noFill/>
        </p:spPr>
      </p:pic>
      <p:pic>
        <p:nvPicPr>
          <p:cNvPr id="32794" name="Picture 26" descr="Завод Филатова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2964" y="5661248"/>
            <a:ext cx="2301564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0649841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1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653136"/>
            <a:ext cx="1263774" cy="8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6201" y="764704"/>
            <a:ext cx="925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 российских регионов по построению кластеров</a:t>
            </a:r>
            <a:endParaRPr lang="ru-RU" sz="20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495" y="1196752"/>
            <a:ext cx="8844433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Консорциум «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Научно-образовательно-производственный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кластер 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«Ульяновск-Авиа»</a:t>
            </a:r>
          </a:p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реализуемых технологий и выпускаемой продукции: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гражданское крупное и малое авиастроение, производство инновационной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авионики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производство композиционных материалов для авиастроения, международные и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внутрироссийские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грузоперевозки, подготовка кадров для авиации стран СНГ. 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НИОКР в области авиационных материалов и технологий производства для авиации, сервисный блок для коммерциализации разработок, аэропортовые услуги, сервисный блок услуг для авиастроительного комплекса, сервисный блок услуг для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эксплуатантов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инфраструктура портовой зоны для авиации и логистики.</a:t>
            </a:r>
          </a:p>
          <a:p>
            <a:pPr>
              <a:buFont typeface="Wingdings" pitchFamily="2" charset="2"/>
              <a:buChar char="Ø"/>
            </a:pPr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участники: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725144"/>
            <a:ext cx="1128407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5589240"/>
            <a:ext cx="1118047" cy="801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4869160"/>
            <a:ext cx="1621532" cy="53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00392" y="5877272"/>
            <a:ext cx="74777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8" y="5805264"/>
            <a:ext cx="1599059" cy="60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3968" y="6093296"/>
            <a:ext cx="1219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8381" y="5517181"/>
            <a:ext cx="10572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32240" y="5013176"/>
            <a:ext cx="2064668" cy="549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Picture 1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95936" y="5229200"/>
            <a:ext cx="1678881" cy="495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2" name="Picture 1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75856" y="4293096"/>
            <a:ext cx="114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3" name="Picture 1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521222" y="5445224"/>
            <a:ext cx="1057276" cy="832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4" name="Picture 14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308304" y="4365104"/>
            <a:ext cx="15716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5" name="Picture 15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508104" y="4365104"/>
            <a:ext cx="16478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6" name="Picture 16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499992" y="4653136"/>
            <a:ext cx="12192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7" name="Picture 17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07504" y="6381328"/>
            <a:ext cx="14382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5376491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http://gov.spb.ru/static/writable/ckeditor/uploads/2013/02/07/Hyundai.bmp">
            <a:hlinkClick r:id="rId3" tgtFrame="&quot;_blank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68416" y="5211688"/>
            <a:ext cx="2039888" cy="16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6201" y="764704"/>
            <a:ext cx="925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 российских регионов по построению кластеров</a:t>
            </a:r>
            <a:endParaRPr lang="ru-RU" sz="20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124744"/>
            <a:ext cx="849694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/>
              <a:t>Автомобильный кластер Санкт-Петербурга</a:t>
            </a:r>
          </a:p>
          <a:p>
            <a:endParaRPr lang="ru-RU" sz="1700" b="1" dirty="0" smtClean="0"/>
          </a:p>
          <a:p>
            <a:r>
              <a:rPr lang="ru-RU" sz="1700" dirty="0" smtClean="0"/>
              <a:t>Одним из активно развивающихся кластеров в Санкт-Петербурге остается автомобильный кластер.</a:t>
            </a:r>
          </a:p>
          <a:p>
            <a:endParaRPr lang="ru-RU" sz="1700" b="1" dirty="0" smtClean="0"/>
          </a:p>
          <a:p>
            <a:r>
              <a:rPr lang="ru-RU" sz="1700" dirty="0" smtClean="0"/>
              <a:t>Всего на четырех автомобильных заводах Санкт-Петербурга, производящих легковые автомобили выпускается 11 моделей автомобилей: </a:t>
            </a:r>
            <a:r>
              <a:rPr lang="ru-RU" sz="1700" dirty="0" err="1" smtClean="0"/>
              <a:t>Chevrolet</a:t>
            </a:r>
            <a:r>
              <a:rPr lang="ru-RU" sz="1700" dirty="0" smtClean="0"/>
              <a:t> </a:t>
            </a:r>
            <a:r>
              <a:rPr lang="ru-RU" sz="1700" dirty="0" err="1" smtClean="0"/>
              <a:t>Cruze</a:t>
            </a:r>
            <a:r>
              <a:rPr lang="ru-RU" sz="1700" dirty="0" smtClean="0"/>
              <a:t>, </a:t>
            </a:r>
            <a:r>
              <a:rPr lang="ru-RU" sz="1700" dirty="0" err="1" smtClean="0"/>
              <a:t>Opel</a:t>
            </a:r>
            <a:r>
              <a:rPr lang="ru-RU" sz="1700" dirty="0" smtClean="0"/>
              <a:t> </a:t>
            </a:r>
            <a:r>
              <a:rPr lang="ru-RU" sz="1700" dirty="0" err="1" smtClean="0"/>
              <a:t>Astra</a:t>
            </a:r>
            <a:r>
              <a:rPr lang="ru-RU" sz="1700" dirty="0" smtClean="0"/>
              <a:t>, </a:t>
            </a:r>
            <a:r>
              <a:rPr lang="ru-RU" sz="1700" dirty="0" err="1" smtClean="0"/>
              <a:t>Chevrolet</a:t>
            </a:r>
            <a:r>
              <a:rPr lang="ru-RU" sz="1700" dirty="0" smtClean="0"/>
              <a:t> </a:t>
            </a:r>
            <a:r>
              <a:rPr lang="ru-RU" sz="1700" dirty="0" err="1" smtClean="0"/>
              <a:t>Trailblazer</a:t>
            </a:r>
            <a:r>
              <a:rPr lang="ru-RU" sz="1700" dirty="0" smtClean="0"/>
              <a:t>, </a:t>
            </a:r>
            <a:r>
              <a:rPr lang="ru-RU" sz="1700" dirty="0" err="1" smtClean="0"/>
              <a:t>Nissan</a:t>
            </a:r>
            <a:r>
              <a:rPr lang="ru-RU" sz="1700" dirty="0" smtClean="0"/>
              <a:t> </a:t>
            </a:r>
            <a:r>
              <a:rPr lang="ru-RU" sz="1700" dirty="0" err="1" smtClean="0"/>
              <a:t>Teana</a:t>
            </a:r>
            <a:r>
              <a:rPr lang="ru-RU" sz="1700" dirty="0" smtClean="0"/>
              <a:t>, </a:t>
            </a:r>
            <a:r>
              <a:rPr lang="ru-RU" sz="1700" dirty="0" err="1" smtClean="0"/>
              <a:t>Nissan</a:t>
            </a:r>
            <a:r>
              <a:rPr lang="ru-RU" sz="1700" dirty="0" smtClean="0"/>
              <a:t> </a:t>
            </a:r>
            <a:r>
              <a:rPr lang="ru-RU" sz="1700" dirty="0" err="1" smtClean="0"/>
              <a:t>X-Trail</a:t>
            </a:r>
            <a:r>
              <a:rPr lang="ru-RU" sz="1700" dirty="0" smtClean="0"/>
              <a:t>, </a:t>
            </a:r>
            <a:r>
              <a:rPr lang="ru-RU" sz="1700" dirty="0" err="1" smtClean="0"/>
              <a:t>Nissan</a:t>
            </a:r>
            <a:r>
              <a:rPr lang="ru-RU" sz="1700" dirty="0" smtClean="0"/>
              <a:t> </a:t>
            </a:r>
            <a:r>
              <a:rPr lang="ru-RU" sz="1700" dirty="0" err="1" smtClean="0"/>
              <a:t>Murano</a:t>
            </a:r>
            <a:r>
              <a:rPr lang="ru-RU" sz="1700" dirty="0" smtClean="0"/>
              <a:t>, </a:t>
            </a:r>
            <a:r>
              <a:rPr lang="ru-RU" sz="1700" dirty="0" err="1" smtClean="0"/>
              <a:t>Infiniti</a:t>
            </a:r>
            <a:r>
              <a:rPr lang="ru-RU" sz="1700" dirty="0" smtClean="0"/>
              <a:t> FX, </a:t>
            </a:r>
            <a:r>
              <a:rPr lang="ru-RU" sz="1700" dirty="0" err="1" smtClean="0"/>
              <a:t>Infiniti</a:t>
            </a:r>
            <a:r>
              <a:rPr lang="ru-RU" sz="1700" dirty="0" smtClean="0"/>
              <a:t> M, </a:t>
            </a:r>
            <a:r>
              <a:rPr lang="ru-RU" sz="1700" dirty="0" err="1" smtClean="0"/>
              <a:t>Toyota</a:t>
            </a:r>
            <a:r>
              <a:rPr lang="ru-RU" sz="1700" dirty="0" smtClean="0"/>
              <a:t> </a:t>
            </a:r>
            <a:r>
              <a:rPr lang="ru-RU" sz="1700" dirty="0" err="1" smtClean="0"/>
              <a:t>Camry</a:t>
            </a:r>
            <a:r>
              <a:rPr lang="ru-RU" sz="1700" dirty="0" smtClean="0"/>
              <a:t>, </a:t>
            </a:r>
            <a:r>
              <a:rPr lang="ru-RU" sz="1700" dirty="0" err="1" smtClean="0"/>
              <a:t>Hyundai</a:t>
            </a:r>
            <a:r>
              <a:rPr lang="ru-RU" sz="1700" dirty="0" smtClean="0"/>
              <a:t> </a:t>
            </a:r>
            <a:r>
              <a:rPr lang="ru-RU" sz="1700" dirty="0" err="1" smtClean="0"/>
              <a:t>Solaris</a:t>
            </a:r>
            <a:r>
              <a:rPr lang="ru-RU" sz="1700" dirty="0" smtClean="0"/>
              <a:t>, </a:t>
            </a:r>
            <a:r>
              <a:rPr lang="ru-RU" sz="1700" dirty="0" err="1" smtClean="0"/>
              <a:t>Kia</a:t>
            </a:r>
            <a:r>
              <a:rPr lang="ru-RU" sz="1700" dirty="0" smtClean="0"/>
              <a:t> </a:t>
            </a:r>
            <a:r>
              <a:rPr lang="ru-RU" sz="1700" dirty="0" err="1" smtClean="0"/>
              <a:t>Rio.Пять</a:t>
            </a:r>
            <a:r>
              <a:rPr lang="ru-RU" sz="1700" dirty="0" smtClean="0"/>
              <a:t> из них: </a:t>
            </a:r>
            <a:r>
              <a:rPr lang="ru-RU" sz="1700" dirty="0" err="1" smtClean="0"/>
              <a:t>Solaris</a:t>
            </a:r>
            <a:r>
              <a:rPr lang="ru-RU" sz="1700" dirty="0" smtClean="0"/>
              <a:t>, </a:t>
            </a:r>
            <a:r>
              <a:rPr lang="ru-RU" sz="1700" dirty="0" err="1" smtClean="0"/>
              <a:t>Rio</a:t>
            </a:r>
            <a:r>
              <a:rPr lang="ru-RU" sz="1700" dirty="0" smtClean="0"/>
              <a:t>, </a:t>
            </a:r>
            <a:r>
              <a:rPr lang="ru-RU" sz="1700" dirty="0" err="1" smtClean="0"/>
              <a:t>Cruze</a:t>
            </a:r>
            <a:r>
              <a:rPr lang="ru-RU" sz="1700" dirty="0" smtClean="0"/>
              <a:t>, </a:t>
            </a:r>
            <a:r>
              <a:rPr lang="ru-RU" sz="1700" dirty="0" err="1" smtClean="0"/>
              <a:t>Astra</a:t>
            </a:r>
            <a:r>
              <a:rPr lang="ru-RU" sz="1700" dirty="0" smtClean="0"/>
              <a:t> и </a:t>
            </a:r>
            <a:r>
              <a:rPr lang="ru-RU" sz="1700" dirty="0" err="1" smtClean="0"/>
              <a:t>Camry</a:t>
            </a:r>
            <a:r>
              <a:rPr lang="ru-RU" sz="1700" dirty="0" smtClean="0"/>
              <a:t> в 2013 году входят в топ-25 наиболее продаваемых моделей автомобилей в России.</a:t>
            </a:r>
          </a:p>
          <a:p>
            <a:endParaRPr lang="ru-RU" sz="1700" b="1" dirty="0" smtClean="0"/>
          </a:p>
          <a:p>
            <a:r>
              <a:rPr lang="ru-RU" sz="1700" b="1" dirty="0" smtClean="0"/>
              <a:t>Основные участники:</a:t>
            </a:r>
          </a:p>
          <a:p>
            <a:endParaRPr lang="ru-RU" sz="1700" b="1" dirty="0" smtClean="0"/>
          </a:p>
          <a:p>
            <a:endParaRPr lang="ru-RU" sz="17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://gov.spb.ru/static/writable/ckeditor/uploads/2013/02/07/Toyota.bmp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4509120"/>
            <a:ext cx="172819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gov.spb.ru/static/writable/ckeditor/uploads/2013/02/07/GM.bmp">
            <a:hlinkClick r:id="rId8" tgtFrame="&quot;_blank&quot;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44080" y="4797152"/>
            <a:ext cx="160784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gov.spb.ru/static/writable/ckeditor/uploads/2013/02/07/Nissan.bmp">
            <a:hlinkClick r:id="rId10" tgtFrame="&quot;_blank&quot;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20272" y="3861048"/>
            <a:ext cx="182386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gov.spb.ru/static/writable/ckeditor/uploads/2013/02/07/Scania.bmp">
            <a:hlinkClick r:id="rId12" tgtFrame="&quot;_blank&quot;"/>
          </p:cNvPr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198540" y="3946723"/>
            <a:ext cx="2101652" cy="113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0649841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1484784"/>
            <a:ext cx="820891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Автомобильный кластер Калужской области</a:t>
            </a:r>
          </a:p>
          <a:p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Реализованные проекты: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Volkswagen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производство автомобилей 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Magna Exterior &amp; Interior Management GmbH,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производство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автомобильных запчастей (бамперы, фронтальные модули, зеркала) </a:t>
            </a:r>
          </a:p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Gestamp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Automocion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разработка и производство металлических сборочных узлов и компонентов для автомобилестроительного сектора </a:t>
            </a:r>
          </a:p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Benteler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Automotive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производство деталей подвески 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Continental A.G.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производство автомобильных покрышек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6201" y="940658"/>
            <a:ext cx="925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 российских регионов по построению кластеров</a:t>
            </a:r>
            <a:endParaRPr lang="ru-RU" sz="20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51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445224"/>
            <a:ext cx="839313" cy="843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5517232"/>
            <a:ext cx="7429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4" name="Picture 12" descr="Картинки по запросу логотип VW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5229200"/>
            <a:ext cx="1997968" cy="1331980"/>
          </a:xfrm>
          <a:prstGeom prst="rect">
            <a:avLst/>
          </a:prstGeom>
          <a:noFill/>
        </p:spPr>
      </p:pic>
      <p:pic>
        <p:nvPicPr>
          <p:cNvPr id="64528" name="Picture 16" descr="Keyvisua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5517232"/>
            <a:ext cx="2304256" cy="750384"/>
          </a:xfrm>
          <a:prstGeom prst="rect">
            <a:avLst/>
          </a:prstGeom>
          <a:noFill/>
        </p:spPr>
      </p:pic>
      <p:pic>
        <p:nvPicPr>
          <p:cNvPr id="64532" name="Picture 20" descr="http://www.rubbernews.com/apps/pbcsi.dll/storyimage/RN/20130820/NEWS/130829994/AR/0/AR-130829994.jpg&amp;cci_ts=20130821130435&amp;ExactW=32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0" y="5589240"/>
            <a:ext cx="3048000" cy="638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0649841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6201" y="764704"/>
            <a:ext cx="92515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 российских регионов по построению кластеров</a:t>
            </a:r>
            <a:endParaRPr lang="ru-RU" sz="20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1357312"/>
            <a:ext cx="8928992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Кластер фармацевтики, биотехнологий и биомедицины (г. Обнинск)</a:t>
            </a:r>
          </a:p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Основные направления реализуемых технологий и выпускаемой продукции: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разработка и внедрение фармацевтических субстанций, разработанных на площадке кластера; проведение доклинических и клинических исследований; реализация полного цикла производства лекарственных средств на площадке кластера;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разработка, синтез и внедрение в производство инновационных фармацевтических субстанций, производство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пилотных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партий новых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формуляций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, аналитические методы контроля качества и идентичности, написание досье на лекарственные средства;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разработка лабораторных и опытно-промышленных технологий промышленного производства активных фармацевтических субстанций (АФС) химическими методами, в соответствии с требованиями GMP; производство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пилотных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партий АФС;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создание форм фармацевтических субстанций с заданными параметрами; услуги по контрактному производству АФС, новых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формуляций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и ГЛФ; контроль качества и идентификации структуры; разработки аналитических методов контроля качества АФС м ГЛФ.</a:t>
            </a:r>
          </a:p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649841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564904"/>
            <a:ext cx="7962108" cy="1405427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Благодарю Вас за внимание!</a:t>
            </a:r>
            <a:endParaRPr lang="ru-RU" sz="4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9912" y="5103674"/>
            <a:ext cx="53640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123298 г. Москва</a:t>
            </a:r>
            <a:r>
              <a:rPr lang="ru-RU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900" dirty="0">
              <a:latin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ул. Маршала </a:t>
            </a:r>
            <a:r>
              <a:rPr lang="ru-RU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Бирюзова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д.1, корп. 1А, </a:t>
            </a:r>
            <a:r>
              <a:rPr lang="ru-RU" b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оф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 351</a:t>
            </a:r>
            <a:endParaRPr lang="ru-RU" sz="900" dirty="0">
              <a:latin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тел</a:t>
            </a:r>
            <a:r>
              <a:rPr lang="ru-RU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./ факс 8</a:t>
            </a:r>
            <a:r>
              <a:rPr lang="en-GB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ru-RU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495</a:t>
            </a:r>
            <a:r>
              <a:rPr lang="en-GB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ru-RU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780 72 84</a:t>
            </a:r>
            <a:endParaRPr lang="ru-RU" sz="900" dirty="0">
              <a:latin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err="1" smtClean="0"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korolenko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@</a:t>
            </a:r>
            <a:r>
              <a:rPr lang="en-US" b="1" dirty="0" err="1"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evracons</a:t>
            </a:r>
            <a:r>
              <a:rPr lang="ru-RU" b="1" dirty="0"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.</a:t>
            </a:r>
            <a:r>
              <a:rPr lang="en-US" b="1" dirty="0"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com</a:t>
            </a:r>
            <a:r>
              <a:rPr lang="de-DE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900" dirty="0">
              <a:latin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b="1" dirty="0" smtClean="0"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www.evracons.com</a:t>
            </a:r>
            <a:r>
              <a:rPr lang="de-DE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de-DE" b="1" dirty="0">
              <a:latin typeface="Arial" pitchFamily="34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713988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5656" y="18748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9950" y="1509747"/>
            <a:ext cx="904329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b="1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Кластер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(англ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. </a:t>
            </a:r>
            <a:r>
              <a:rPr lang="ru-RU" altLang="ru-RU" sz="1700" dirty="0" err="1">
                <a:solidFill>
                  <a:srgbClr val="000000"/>
                </a:solidFill>
                <a:latin typeface="Arial" charset="0"/>
              </a:rPr>
              <a:t>cluster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) — сконцентрированная на некоторой территории группа взаимосвязанных организаций (компаний, корпораций, государств): поставщиков продукции, комплектующих и специализированных услуг; инфраструктуры; научно-исследовательских институтов; вузов и других организаций, взаимодополняющих друг друга и усиливающих конкурентные преимущества отдельных компаний и кластера в целом - </a:t>
            </a:r>
            <a:r>
              <a:rPr lang="ru-RU" altLang="ru-RU" sz="1700" i="1" dirty="0">
                <a:solidFill>
                  <a:srgbClr val="000000"/>
                </a:solidFill>
                <a:latin typeface="Arial" charset="0"/>
              </a:rPr>
              <a:t>Энциклопедический словарь </a:t>
            </a:r>
            <a:r>
              <a:rPr lang="ru-RU" altLang="ru-RU" sz="1700" i="1" dirty="0" smtClean="0">
                <a:solidFill>
                  <a:srgbClr val="000000"/>
                </a:solidFill>
                <a:latin typeface="Arial" charset="0"/>
              </a:rPr>
              <a:t>Академик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).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400" dirty="0" smtClean="0">
              <a:solidFill>
                <a:srgbClr val="000000"/>
              </a:solidFill>
              <a:latin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Кластер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обладает свойствами 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взаимной конкуренции и кооперации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его участников, формирования уникальных компетенций конкретного региона. В рамках кластера происходит концентрация на определенной территории «цепочки» предприятий и организаций, представляющих какую-то одну или несколько тесно связанных между собой сфер промышленности, отраслей науки и проч. При этом кластеры следует отличать от холдингов, профессиональных ассоциаций, технопарков, индустриальных парков и округов, региональных инновационных систем, территориально-производственных комплексов, промышленных агломераций.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400" dirty="0" smtClean="0">
              <a:solidFill>
                <a:srgbClr val="000000"/>
              </a:solidFill>
              <a:latin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b="1" i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Характерными </a:t>
            </a:r>
            <a:r>
              <a:rPr lang="ru-RU" altLang="ru-RU" sz="17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признаками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кластера являются: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• максимальная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географическая близость;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• родство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технологий;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• общность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сырьевой базы;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• наличие </a:t>
            </a:r>
            <a:r>
              <a:rPr lang="ru-RU" altLang="ru-RU" sz="1700" dirty="0">
                <a:solidFill>
                  <a:srgbClr val="000000"/>
                </a:solidFill>
                <a:latin typeface="Arial" charset="0"/>
              </a:rPr>
              <a:t>инновационной </a:t>
            </a:r>
            <a:r>
              <a:rPr lang="ru-RU" altLang="ru-RU" sz="1700" dirty="0" smtClean="0">
                <a:solidFill>
                  <a:srgbClr val="000000"/>
                </a:solidFill>
                <a:latin typeface="Arial" charset="0"/>
              </a:rPr>
              <a:t>составляющей.</a:t>
            </a:r>
            <a:endParaRPr lang="ru-RU" altLang="ru-RU" sz="1700" dirty="0">
              <a:solidFill>
                <a:srgbClr val="000000"/>
              </a:solidFill>
              <a:latin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16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6201" y="980728"/>
            <a:ext cx="9251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 определение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396322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124744"/>
            <a:ext cx="9144000" cy="5655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опубликования Федерального закона от 31.12.2014 № 488-ФЗ «О промышленной политике в Российской Федерации» – отсутствие четкого определения понятия «кластер» на уровне федеральных законов РФ.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уровне отраслевых подзаконных актов ранее приводились, например, следующие определения:</a:t>
            </a:r>
          </a:p>
          <a:p>
            <a:pPr>
              <a:spcBef>
                <a:spcPts val="500"/>
              </a:spcBef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научно-производственный кластер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договорная форма кооперации организаций, обеспечивающих и осуществляющих целенаправленную деятельность по разработке, производству и продвижению продукции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наноиндустрии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на внутренние и внешние рынки высокотехнологичной продукции (Постановление Правительства РФ от 23.04.2010 N 282);</a:t>
            </a:r>
          </a:p>
          <a:p>
            <a:pPr>
              <a:spcBef>
                <a:spcPts val="500"/>
              </a:spcBef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фармацевтический кластер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это группа географически локализованных взаимосвязанных инновационных фирм - разработчиков лекарств, производственных компаний; поставщиков оборудования, комплектующих, специализированных услуг; объектов инфраструктуры: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НИИ,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вузов, технопарков, бизнес-инкубаторов и других организаций, дополняющих друг друга и усиливающих конкурентные преимущества отдельных компаний и кластера в целом. Отличительным признаком эффективно действующих кластеров является выход инновационной продукции (Приказ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Минпромторга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РФ от 23.10.2009 N 965); </a:t>
            </a:r>
          </a:p>
          <a:p>
            <a:pPr>
              <a:spcBef>
                <a:spcPts val="500"/>
              </a:spcBef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 кластерного развития для субъектов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МСП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создаются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целях содействия принятию решений и координации проектов, обеспечивающих развитие инновационных кластеров субъектов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МСП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повышающих конкурентоспособность региона базирования соответствующих инновационных кластеров и кооперационное взаимодействие участников кластера между собой (Приказ Минэкономразвития РФ от 16.02.2010 N 59)</a:t>
            </a:r>
            <a:endParaRPr lang="ru-RU" altLang="ru-RU" sz="17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6201" y="692696"/>
            <a:ext cx="9251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 определение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25424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196752"/>
            <a:ext cx="9144000" cy="5624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Федеральный </a:t>
            </a:r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закон от 31 декабря 2014 г. № 488-ФЗ «О промышленной политике в Российской Федерации» (далее – Закон № 488-ФЗ)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ru-RU" altLang="ru-RU" sz="3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Постановление </a:t>
            </a:r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Правительства </a:t>
            </a:r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РФ от </a:t>
            </a:r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31 июля 2015 г. № 779 «О промышленных кластерах и специализированных  организациях промышленных кластеров» (далее – Постановление </a:t>
            </a:r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779)</a:t>
            </a:r>
          </a:p>
          <a:p>
            <a:pPr>
              <a:buFont typeface="Wingdings" pitchFamily="2" charset="2"/>
              <a:buChar char="ü"/>
            </a:pPr>
            <a:endParaRPr lang="ru-RU" altLang="ru-RU" sz="3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 Методические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рекомендации по реализации кластерной политики в субъектах Российской Федерации (письмо  Минэкономразвития от 26.12.2008 г. №20615-АК/Д19) и отдельные отраслевые подзаконные акты РФ</a:t>
            </a:r>
            <a:endParaRPr lang="ru-RU" altLang="ru-RU" sz="155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altLang="ru-RU" sz="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соответствии с Законом № 488-ФЗ (ст. 3) </a:t>
            </a:r>
            <a:r>
              <a:rPr lang="ru-RU" sz="155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промышленный кластер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 - совокупность субъектов деятельности в сфере промышленности, связанных отношениями в указанной сфере вследствие территориальной близости и функциональной зависимости и размещенных на территории одного субъекта Российской Федерации или на территориях нескольких субъектов Российской Федерации.</a:t>
            </a:r>
          </a:p>
          <a:p>
            <a:endParaRPr lang="ru-RU" altLang="ru-RU" sz="5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altLang="ru-RU" sz="5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 этом </a:t>
            </a:r>
            <a:r>
              <a:rPr lang="ru-RU" sz="155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субъекты деятельности в сфере промышленности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- юридические лица, индивидуальные предприниматели, осуществляющие деятельность в сфере промышленности на территории Российской Федерации, на континентальном шельфе Российской Федерации, в исключительной экономической зоне Российской Федерации.</a:t>
            </a:r>
          </a:p>
          <a:p>
            <a:endParaRPr lang="ru-RU" altLang="ru-RU" sz="5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altLang="ru-RU" sz="5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55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Промышленное производство (промышленность)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- определенная на основании ОКВЭД совокупность видов экономической деятельности, относящихся к добыче полезных ископаемых, обрабатывающему производству, обеспечению электрической энергией, газом и паром, кондиционированию воздуха, водоснабжению, водоотведению, организации сбора и утилизации отходов, а также ликвидации загрязнений.</a:t>
            </a:r>
            <a:endParaRPr lang="ru-RU" altLang="ru-RU" sz="155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6201" y="692696"/>
            <a:ext cx="9251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–правовое поле 2015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25424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26876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Законом № 488-ФЗ предусмотрены 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меры стимулирования деятельности в сфере промышленности,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т.е. действия правового, экономического и организационного характера, которые осуществляются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ОГВ, ОМСУ, организациями инфраструктуры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поддержки деятельности в сфере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промышленности, 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т.ч.:</a:t>
            </a:r>
          </a:p>
          <a:p>
            <a:pPr fontAlgn="base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Финансовая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поддержка субъектов деятельности в сфере промышленности (ст.10)</a:t>
            </a:r>
          </a:p>
          <a:p>
            <a:pPr fontAlgn="base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Государственные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фонды развития промышленности (ст.11)</a:t>
            </a:r>
          </a:p>
          <a:p>
            <a:pPr fontAlgn="base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Поддержка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научно-технической деятельности и инновационной деятельности при осуществлении промышленной политики (ст.12)</a:t>
            </a:r>
          </a:p>
          <a:p>
            <a:pPr fontAlgn="base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Информационно-консультационная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поддержка субъектов деятельности в сфере промышленности (ст.13)</a:t>
            </a:r>
          </a:p>
          <a:p>
            <a:pPr fontAlgn="base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Поддержка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субъектов деятельности в сфере промышленности в области развития кадрового потенциала (ст.15)</a:t>
            </a:r>
          </a:p>
          <a:p>
            <a:pPr fontAlgn="base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Поддержка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субъектов деятельности в сфере промышленности в области внешнеэкономической деятельности (ст.17)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500" dirty="0" smtClean="0"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Меры стимулирования применяются к промышленным кластерам исключительно при условии создания специализированной организации кластера и их соответствии требованиям Постановления </a:t>
            </a:r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779.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500" u="sng" dirty="0" smtClean="0"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Создание новых и развитие существующих промышленных кластеров на территориях субъектов </a:t>
            </a:r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РФ </a:t>
            </a:r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осуществляются с учетом стратегии пространственного развития </a:t>
            </a:r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РФ, </a:t>
            </a:r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а также схем территориального планирования </a:t>
            </a:r>
            <a:r>
              <a:rPr lang="ru-RU" sz="1600" u="sng" dirty="0" smtClean="0">
                <a:latin typeface="Arial" pitchFamily="34" charset="0"/>
                <a:cs typeface="Arial" pitchFamily="34" charset="0"/>
              </a:rPr>
              <a:t>РФ и субъектов РФ.</a:t>
            </a:r>
            <a:endParaRPr lang="ru-RU" altLang="ru-RU" sz="1600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6201" y="764704"/>
            <a:ext cx="9251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–правовое поле 2015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25424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0" y="1176129"/>
            <a:ext cx="9144000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500" b="1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Постановление Правительства № 779 – требования к промышленным кластерам для применения к ним мер стимулирования в соотв. с Законом № 488-ФЗ</a:t>
            </a:r>
            <a:r>
              <a:rPr lang="ru-RU" altLang="ru-RU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5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200"/>
              </a:spcBef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а)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создание совокупности субъектов деятельности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в сфере промышленности, связанных отношениями в указанной сфере вследствие территориальной близости и функциональной зависимости и размещенных на территории одного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или нескольких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субъектов РФ,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производящих промышленную продукцию; </a:t>
            </a:r>
          </a:p>
          <a:p>
            <a:pPr>
              <a:spcBef>
                <a:spcPts val="200"/>
              </a:spcBef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б)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 менее 50%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общего объема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продукции, произведенной каждым участником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кластера, используется другими его участниками,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кроме участников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, осуществляющих конечный выпуск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продукции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для реализации на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внутреннем и внешних рынках; </a:t>
            </a:r>
          </a:p>
          <a:p>
            <a:pPr>
              <a:spcBef>
                <a:spcPts val="200"/>
              </a:spcBef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в)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состав инфраструктуры промышленного кластера входят: </a:t>
            </a:r>
          </a:p>
          <a:p>
            <a:pPr>
              <a:spcBef>
                <a:spcPts val="200"/>
              </a:spcBef>
            </a:pP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 менее 1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учреждения высшего проф. образования и (или) 1 учреждения среднего проф. образования, осуществляющих проф. обучение и (или)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доп.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образование персонала участников промышленного кластера в интересах достижения цели создания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кластера; </a:t>
            </a:r>
          </a:p>
          <a:p>
            <a:pPr>
              <a:spcBef>
                <a:spcPts val="200"/>
              </a:spcBef>
            </a:pP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 менее 10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субъектов деятельности в сфере промышленности, осуществляющих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продукции; </a:t>
            </a:r>
          </a:p>
          <a:p>
            <a:pPr>
              <a:spcBef>
                <a:spcPts val="200"/>
              </a:spcBef>
            </a:pP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 менее 1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субъекта деятельности в сфере промышленности, осуществляющего конечное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продукции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для реализации на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внутреннем и внешних рынках с использованием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продукции всех участников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кластера; </a:t>
            </a:r>
          </a:p>
          <a:p>
            <a:pPr>
              <a:spcBef>
                <a:spcPts val="200"/>
              </a:spcBef>
            </a:pP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 менее 2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объектов технологической инфраструктуры, необходимых участникам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кластера для создания совокупности субъектов деятельности в сфере промышленности; </a:t>
            </a:r>
          </a:p>
          <a:p>
            <a:pPr>
              <a:spcBef>
                <a:spcPts val="200"/>
              </a:spcBef>
            </a:pP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 менее 1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НКО,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осуществляющей мониторинг и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орг.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поддержку развития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кластера; </a:t>
            </a:r>
            <a:r>
              <a:rPr lang="ru-RU" altLang="ru-RU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ts val="200"/>
              </a:spcBef>
            </a:pP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 менее 1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фин.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организации, осуществляющей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фин.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сопровождение и поддержку участников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пром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кластера; </a:t>
            </a:r>
            <a:endParaRPr lang="ru-RU" altLang="ru-RU" sz="1500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6201" y="692696"/>
            <a:ext cx="9251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–правовое поле 2015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25424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496" y="1267594"/>
            <a:ext cx="910850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550" b="1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Постановление Правительства № 779 – требования к промышленным кластерам для применения к ним мер стимулирования в соотв. с Законом № 488-ФЗ</a:t>
            </a:r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155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550" dirty="0" smtClean="0">
                <a:latin typeface="Arial" pitchFamily="34" charset="0"/>
                <a:cs typeface="Arial" pitchFamily="34" charset="0"/>
              </a:rPr>
              <a:t>г) создание и развитие промышленного кластера осуществляются с учетом стратегии пространственного развития РФ, а также схем территориального планирования РФ и субъекта РФ;</a:t>
            </a:r>
          </a:p>
          <a:p>
            <a:r>
              <a:rPr lang="ru-RU" sz="155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550" dirty="0" err="1" smtClean="0">
                <a:latin typeface="Arial" pitchFamily="34" charset="0"/>
                <a:cs typeface="Arial" pitchFamily="34" charset="0"/>
              </a:rPr>
              <a:t>д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) производительность труда в промышленном кластере за предыдущий отчетный период должна быть выше средней производительности труда в обрабатывающей промышленности субъектов РФ, на территориях которых расположена инфраструктура промышленного кластера; </a:t>
            </a:r>
          </a:p>
          <a:p>
            <a:endParaRPr lang="ru-RU" sz="155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550" dirty="0" smtClean="0">
                <a:latin typeface="Arial" pitchFamily="34" charset="0"/>
                <a:cs typeface="Arial" pitchFamily="34" charset="0"/>
              </a:rPr>
              <a:t>е) инфраструктура промышленного кластера должна располагаться в границах субъекта РФ либо в границах прилегающих субъектов РФ; </a:t>
            </a:r>
          </a:p>
          <a:p>
            <a:endParaRPr lang="ru-RU" sz="155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550" dirty="0" smtClean="0">
                <a:latin typeface="Arial" pitchFamily="34" charset="0"/>
                <a:cs typeface="Arial" pitchFamily="34" charset="0"/>
              </a:rPr>
              <a:t>ж) количество высокопроизводительных рабочих мест в рамках промышленного кластера составляет не менее 50% количества рабочих мест всех участников промышленного кластера. </a:t>
            </a:r>
            <a:endParaRPr lang="ru-RU" altLang="ru-RU" sz="1550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6201" y="764704"/>
            <a:ext cx="9251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–правовое поле 2015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25424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7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Logo_EvrACons-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0"/>
            <a:ext cx="1285852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>
              <a:srgbClr val="0C067C">
                <a:alpha val="60000"/>
              </a:srgbClr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75656" y="116632"/>
            <a:ext cx="5867290" cy="505214"/>
          </a:xfrm>
          <a:prstGeom prst="rect">
            <a:avLst/>
          </a:prstGeom>
          <a:solidFill>
            <a:srgbClr val="0C06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Кластерное развитие - опыт российских регионов и зарубежный опыт </a:t>
            </a:r>
            <a:b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(на примере Германии)</a:t>
            </a:r>
            <a:endParaRPr lang="ru-RU" sz="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496" y="1433239"/>
            <a:ext cx="9108504" cy="4732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550" b="1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Постановление Правительства № 779 – требования к специализированным организациям промышленных кластеров для применения к ним мер стимулирования в соотв. с Законом № 488-ФЗ</a:t>
            </a:r>
            <a:r>
              <a:rPr lang="ru-RU" altLang="ru-RU" sz="15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155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а) специализированная организация промышленного кластера создается в организационно-правовой форме хозяйственного товарищества, или общества, или некоммерческого партнерства, или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саморегулируемой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организации; </a:t>
            </a:r>
          </a:p>
          <a:p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б) основным видом деятельности специализированной организации промышленного кластера является методическое, организационное, экспертно-аналитическое и информационное сопровождение развития промышленного кластера; </a:t>
            </a:r>
          </a:p>
          <a:p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в) целью деятельности специализированной организации промышленного кластера является создание условий для эффективного взаимодействия участников промышленного кластера, учреждений образования и науки, некоммерческих организаций, органов государственной власти и органов местного самоуправления, инвесторов в интересах реализации программы развития промышленного кластера и достижения ее целевых показателей; </a:t>
            </a:r>
          </a:p>
          <a:p>
            <a:endParaRPr lang="ru-RU" alt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altLang="ru-RU" sz="155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6201" y="764704"/>
            <a:ext cx="9251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u="sng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Кластеры –правовое поле 2015</a:t>
            </a:r>
            <a:endParaRPr lang="ru-RU" sz="2200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25424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4022</TotalTime>
  <Words>3518</Words>
  <Application>Microsoft Office PowerPoint</Application>
  <PresentationFormat>Экран (4:3)</PresentationFormat>
  <Paragraphs>580</Paragraphs>
  <Slides>27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Вас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АнШи</dc:creator>
  <cp:lastModifiedBy>Компьютер1</cp:lastModifiedBy>
  <cp:revision>225</cp:revision>
  <dcterms:created xsi:type="dcterms:W3CDTF">2013-05-30T09:09:02Z</dcterms:created>
  <dcterms:modified xsi:type="dcterms:W3CDTF">2015-08-18T13:50:24Z</dcterms:modified>
</cp:coreProperties>
</file>