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59" r:id="rId4"/>
    <p:sldId id="266" r:id="rId5"/>
    <p:sldId id="261" r:id="rId6"/>
    <p:sldId id="269" r:id="rId7"/>
    <p:sldId id="268" r:id="rId8"/>
    <p:sldId id="260" r:id="rId9"/>
    <p:sldId id="257" r:id="rId10"/>
    <p:sldId id="262" r:id="rId11"/>
    <p:sldId id="263" r:id="rId12"/>
    <p:sldId id="264" r:id="rId13"/>
    <p:sldId id="265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253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88;&#1072;&#1079;&#1074;&#1080;&#1090;&#1080;&#1077;%20&#1075;&#1086;&#1089;&#1091;&#1076;&#1072;&#1088;&#1089;&#1090;&#1074;&#1077;&#1085;&#1085;&#1086;&#1081;%20&#1089;&#1083;&#1091;&#1078;&#1073;&#1099;\&#1089;&#1090;&#1072;&#1090;&#1100;&#1103;%20&#1072;&#1074;&#1075;&#1091;&#1089;&#1090;%202015\&#1094;&#1077;&#1085;&#1085;&#1086;&#1089;&#1090;&#1080;%20&#1087;&#1086;&#1083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"/>
  <c:chart>
    <c:title>
      <c:tx>
        <c:rich>
          <a:bodyPr/>
          <a:lstStyle/>
          <a:p>
            <a:pPr>
              <a:defRPr/>
            </a:pPr>
            <a:r>
              <a:rPr lang="ru-RU" dirty="0"/>
              <a:t>все ценности по 8 (% м и ж в каждой возрастной </a:t>
            </a:r>
            <a:r>
              <a:rPr lang="ru-RU" dirty="0" smtClean="0"/>
              <a:t>группе</a:t>
            </a:r>
            <a:r>
              <a:rPr lang="en-US" dirty="0" smtClean="0"/>
              <a:t>)</a:t>
            </a:r>
            <a:endParaRPr lang="ru-RU" dirty="0"/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Лист2!$H$23</c:f>
              <c:strCache>
                <c:ptCount val="1"/>
                <c:pt idx="0">
                  <c:v>91. Ваш возраст</c:v>
                </c:pt>
              </c:strCache>
            </c:strRef>
          </c:tx>
          <c:cat>
            <c:strRef>
              <c:f>Лист2!$C$24:$G$35</c:f>
              <c:strCache>
                <c:ptCount val="11"/>
                <c:pt idx="0">
                  <c:v>до 20 лет</c:v>
                </c:pt>
                <c:pt idx="1">
                  <c:v>21-25 лет</c:v>
                </c:pt>
                <c:pt idx="2">
                  <c:v>26-30 лет</c:v>
                </c:pt>
                <c:pt idx="3">
                  <c:v>31-35 лет</c:v>
                </c:pt>
                <c:pt idx="4">
                  <c:v>36-40 лет</c:v>
                </c:pt>
                <c:pt idx="5">
                  <c:v>41-45 лет</c:v>
                </c:pt>
                <c:pt idx="6">
                  <c:v>46-50 лет</c:v>
                </c:pt>
                <c:pt idx="7">
                  <c:v>51-55 лет</c:v>
                </c:pt>
                <c:pt idx="8">
                  <c:v>56-60 лет</c:v>
                </c:pt>
                <c:pt idx="9">
                  <c:v>более 60 лет</c:v>
                </c:pt>
                <c:pt idx="10">
                  <c:v>Итого ответивших:</c:v>
                </c:pt>
              </c:strCache>
            </c:strRef>
          </c:cat>
          <c:val>
            <c:numRef>
              <c:f>Лист2!$H$24:$H$35</c:f>
            </c:numRef>
          </c:val>
        </c:ser>
        <c:ser>
          <c:idx val="1"/>
          <c:order val="1"/>
          <c:tx>
            <c:strRef>
              <c:f>Лист2!$I$23</c:f>
              <c:strCache>
                <c:ptCount val="1"/>
              </c:strCache>
            </c:strRef>
          </c:tx>
          <c:cat>
            <c:strRef>
              <c:f>Лист2!$C$24:$G$35</c:f>
              <c:strCache>
                <c:ptCount val="11"/>
                <c:pt idx="0">
                  <c:v>до 20 лет</c:v>
                </c:pt>
                <c:pt idx="1">
                  <c:v>21-25 лет</c:v>
                </c:pt>
                <c:pt idx="2">
                  <c:v>26-30 лет</c:v>
                </c:pt>
                <c:pt idx="3">
                  <c:v>31-35 лет</c:v>
                </c:pt>
                <c:pt idx="4">
                  <c:v>36-40 лет</c:v>
                </c:pt>
                <c:pt idx="5">
                  <c:v>41-45 лет</c:v>
                </c:pt>
                <c:pt idx="6">
                  <c:v>46-50 лет</c:v>
                </c:pt>
                <c:pt idx="7">
                  <c:v>51-55 лет</c:v>
                </c:pt>
                <c:pt idx="8">
                  <c:v>56-60 лет</c:v>
                </c:pt>
                <c:pt idx="9">
                  <c:v>более 60 лет</c:v>
                </c:pt>
                <c:pt idx="10">
                  <c:v>Итого ответивших:</c:v>
                </c:pt>
              </c:strCache>
            </c:strRef>
          </c:cat>
          <c:val>
            <c:numRef>
              <c:f>Лист2!$I$24:$I$35</c:f>
            </c:numRef>
          </c:val>
        </c:ser>
        <c:ser>
          <c:idx val="2"/>
          <c:order val="2"/>
          <c:tx>
            <c:strRef>
              <c:f>Лист2!$J$23</c:f>
              <c:strCache>
                <c:ptCount val="1"/>
              </c:strCache>
            </c:strRef>
          </c:tx>
          <c:cat>
            <c:strRef>
              <c:f>Лист2!$C$24:$G$35</c:f>
              <c:strCache>
                <c:ptCount val="11"/>
                <c:pt idx="0">
                  <c:v>до 20 лет</c:v>
                </c:pt>
                <c:pt idx="1">
                  <c:v>21-25 лет</c:v>
                </c:pt>
                <c:pt idx="2">
                  <c:v>26-30 лет</c:v>
                </c:pt>
                <c:pt idx="3">
                  <c:v>31-35 лет</c:v>
                </c:pt>
                <c:pt idx="4">
                  <c:v>36-40 лет</c:v>
                </c:pt>
                <c:pt idx="5">
                  <c:v>41-45 лет</c:v>
                </c:pt>
                <c:pt idx="6">
                  <c:v>46-50 лет</c:v>
                </c:pt>
                <c:pt idx="7">
                  <c:v>51-55 лет</c:v>
                </c:pt>
                <c:pt idx="8">
                  <c:v>56-60 лет</c:v>
                </c:pt>
                <c:pt idx="9">
                  <c:v>более 60 лет</c:v>
                </c:pt>
                <c:pt idx="10">
                  <c:v>Итого ответивших:</c:v>
                </c:pt>
              </c:strCache>
            </c:strRef>
          </c:cat>
          <c:val>
            <c:numRef>
              <c:f>Лист2!$J$24:$J$35</c:f>
            </c:numRef>
          </c:val>
        </c:ser>
        <c:ser>
          <c:idx val="3"/>
          <c:order val="3"/>
          <c:tx>
            <c:strRef>
              <c:f>Лист2!$K$23</c:f>
              <c:strCache>
                <c:ptCount val="1"/>
              </c:strCache>
            </c:strRef>
          </c:tx>
          <c:cat>
            <c:strRef>
              <c:f>Лист2!$C$24:$G$35</c:f>
              <c:strCache>
                <c:ptCount val="11"/>
                <c:pt idx="0">
                  <c:v>до 20 лет</c:v>
                </c:pt>
                <c:pt idx="1">
                  <c:v>21-25 лет</c:v>
                </c:pt>
                <c:pt idx="2">
                  <c:v>26-30 лет</c:v>
                </c:pt>
                <c:pt idx="3">
                  <c:v>31-35 лет</c:v>
                </c:pt>
                <c:pt idx="4">
                  <c:v>36-40 лет</c:v>
                </c:pt>
                <c:pt idx="5">
                  <c:v>41-45 лет</c:v>
                </c:pt>
                <c:pt idx="6">
                  <c:v>46-50 лет</c:v>
                </c:pt>
                <c:pt idx="7">
                  <c:v>51-55 лет</c:v>
                </c:pt>
                <c:pt idx="8">
                  <c:v>56-60 лет</c:v>
                </c:pt>
                <c:pt idx="9">
                  <c:v>более 60 лет</c:v>
                </c:pt>
                <c:pt idx="10">
                  <c:v>Итого ответивших:</c:v>
                </c:pt>
              </c:strCache>
            </c:strRef>
          </c:cat>
          <c:val>
            <c:numRef>
              <c:f>Лист2!$K$24:$K$35</c:f>
            </c:numRef>
          </c:val>
        </c:ser>
        <c:ser>
          <c:idx val="4"/>
          <c:order val="4"/>
          <c:tx>
            <c:strRef>
              <c:f>Лист2!$L$23</c:f>
              <c:strCache>
                <c:ptCount val="1"/>
              </c:strCache>
            </c:strRef>
          </c:tx>
          <c:cat>
            <c:strRef>
              <c:f>Лист2!$C$24:$G$35</c:f>
              <c:strCache>
                <c:ptCount val="11"/>
                <c:pt idx="0">
                  <c:v>до 20 лет</c:v>
                </c:pt>
                <c:pt idx="1">
                  <c:v>21-25 лет</c:v>
                </c:pt>
                <c:pt idx="2">
                  <c:v>26-30 лет</c:v>
                </c:pt>
                <c:pt idx="3">
                  <c:v>31-35 лет</c:v>
                </c:pt>
                <c:pt idx="4">
                  <c:v>36-40 лет</c:v>
                </c:pt>
                <c:pt idx="5">
                  <c:v>41-45 лет</c:v>
                </c:pt>
                <c:pt idx="6">
                  <c:v>46-50 лет</c:v>
                </c:pt>
                <c:pt idx="7">
                  <c:v>51-55 лет</c:v>
                </c:pt>
                <c:pt idx="8">
                  <c:v>56-60 лет</c:v>
                </c:pt>
                <c:pt idx="9">
                  <c:v>более 60 лет</c:v>
                </c:pt>
                <c:pt idx="10">
                  <c:v>Итого ответивших:</c:v>
                </c:pt>
              </c:strCache>
            </c:strRef>
          </c:cat>
          <c:val>
            <c:numRef>
              <c:f>Лист2!$L$24:$L$35</c:f>
            </c:numRef>
          </c:val>
        </c:ser>
        <c:ser>
          <c:idx val="5"/>
          <c:order val="5"/>
          <c:tx>
            <c:strRef>
              <c:f>Лист2!$M$23</c:f>
              <c:strCache>
                <c:ptCount val="1"/>
              </c:strCache>
            </c:strRef>
          </c:tx>
          <c:cat>
            <c:strRef>
              <c:f>Лист2!$C$24:$G$35</c:f>
              <c:strCache>
                <c:ptCount val="11"/>
                <c:pt idx="0">
                  <c:v>до 20 лет</c:v>
                </c:pt>
                <c:pt idx="1">
                  <c:v>21-25 лет</c:v>
                </c:pt>
                <c:pt idx="2">
                  <c:v>26-30 лет</c:v>
                </c:pt>
                <c:pt idx="3">
                  <c:v>31-35 лет</c:v>
                </c:pt>
                <c:pt idx="4">
                  <c:v>36-40 лет</c:v>
                </c:pt>
                <c:pt idx="5">
                  <c:v>41-45 лет</c:v>
                </c:pt>
                <c:pt idx="6">
                  <c:v>46-50 лет</c:v>
                </c:pt>
                <c:pt idx="7">
                  <c:v>51-55 лет</c:v>
                </c:pt>
                <c:pt idx="8">
                  <c:v>56-60 лет</c:v>
                </c:pt>
                <c:pt idx="9">
                  <c:v>более 60 лет</c:v>
                </c:pt>
                <c:pt idx="10">
                  <c:v>Итого ответивших:</c:v>
                </c:pt>
              </c:strCache>
            </c:strRef>
          </c:cat>
          <c:val>
            <c:numRef>
              <c:f>Лист2!$M$24:$M$35</c:f>
            </c:numRef>
          </c:val>
        </c:ser>
        <c:ser>
          <c:idx val="6"/>
          <c:order val="6"/>
          <c:tx>
            <c:strRef>
              <c:f>Лист2!$N$23</c:f>
              <c:strCache>
                <c:ptCount val="1"/>
                <c:pt idx="0">
                  <c:v>женщины</c:v>
                </c:pt>
              </c:strCache>
            </c:strRef>
          </c:tx>
          <c:spPr>
            <a:ln>
              <a:solidFill>
                <a:schemeClr val="tx1">
                  <a:lumMod val="75000"/>
                  <a:lumOff val="25000"/>
                </a:schemeClr>
              </a:solidFill>
            </a:ln>
          </c:spPr>
          <c:marker>
            <c:symbol val="none"/>
          </c:marker>
          <c:dLbls>
            <c:spPr>
              <a:solidFill>
                <a:schemeClr val="bg2">
                  <a:lumMod val="90000"/>
                </a:schemeClr>
              </a:solidFill>
            </c:spPr>
            <c:txPr>
              <a:bodyPr/>
              <a:lstStyle/>
              <a:p>
                <a:pPr>
                  <a:defRPr b="1" i="1"/>
                </a:pPr>
                <a:endParaRPr lang="ru-RU"/>
              </a:p>
            </c:txPr>
            <c:dLblPos val="t"/>
            <c:showVal val="1"/>
          </c:dLbls>
          <c:cat>
            <c:strRef>
              <c:f>Лист2!$C$24:$G$35</c:f>
              <c:strCache>
                <c:ptCount val="11"/>
                <c:pt idx="0">
                  <c:v>до 20 лет</c:v>
                </c:pt>
                <c:pt idx="1">
                  <c:v>21-25 лет</c:v>
                </c:pt>
                <c:pt idx="2">
                  <c:v>26-30 лет</c:v>
                </c:pt>
                <c:pt idx="3">
                  <c:v>31-35 лет</c:v>
                </c:pt>
                <c:pt idx="4">
                  <c:v>36-40 лет</c:v>
                </c:pt>
                <c:pt idx="5">
                  <c:v>41-45 лет</c:v>
                </c:pt>
                <c:pt idx="6">
                  <c:v>46-50 лет</c:v>
                </c:pt>
                <c:pt idx="7">
                  <c:v>51-55 лет</c:v>
                </c:pt>
                <c:pt idx="8">
                  <c:v>56-60 лет</c:v>
                </c:pt>
                <c:pt idx="9">
                  <c:v>более 60 лет</c:v>
                </c:pt>
                <c:pt idx="10">
                  <c:v>Итого ответивших:</c:v>
                </c:pt>
              </c:strCache>
            </c:strRef>
          </c:cat>
          <c:val>
            <c:numRef>
              <c:f>Лист2!$N$24:$N$35</c:f>
              <c:numCache>
                <c:formatCode>0.0</c:formatCode>
                <c:ptCount val="11"/>
                <c:pt idx="0">
                  <c:v>66.666666666666657</c:v>
                </c:pt>
                <c:pt idx="1">
                  <c:v>28.828828828828833</c:v>
                </c:pt>
                <c:pt idx="2">
                  <c:v>30.534351145038176</c:v>
                </c:pt>
                <c:pt idx="3">
                  <c:v>35.221674876847295</c:v>
                </c:pt>
                <c:pt idx="4">
                  <c:v>39.176161262050833</c:v>
                </c:pt>
                <c:pt idx="5">
                  <c:v>36.656282450674972</c:v>
                </c:pt>
                <c:pt idx="6">
                  <c:v>39.786381842456606</c:v>
                </c:pt>
                <c:pt idx="7">
                  <c:v>44.402515723270447</c:v>
                </c:pt>
                <c:pt idx="8">
                  <c:v>44.370860927152307</c:v>
                </c:pt>
                <c:pt idx="9">
                  <c:v>44.303797468354418</c:v>
                </c:pt>
                <c:pt idx="10">
                  <c:v>37.066152477009794</c:v>
                </c:pt>
              </c:numCache>
            </c:numRef>
          </c:val>
        </c:ser>
        <c:ser>
          <c:idx val="7"/>
          <c:order val="7"/>
          <c:tx>
            <c:strRef>
              <c:f>Лист2!$O$23</c:f>
              <c:strCache>
                <c:ptCount val="1"/>
                <c:pt idx="0">
                  <c:v>мужчины</c:v>
                </c:pt>
              </c:strCache>
            </c:strRef>
          </c:tx>
          <c:marker>
            <c:symbol val="none"/>
          </c:marker>
          <c:dLbls>
            <c:spPr>
              <a:solidFill>
                <a:schemeClr val="accent6">
                  <a:lumMod val="40000"/>
                  <a:lumOff val="60000"/>
                </a:schemeClr>
              </a:solidFill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b"/>
            <c:showVal val="1"/>
          </c:dLbls>
          <c:cat>
            <c:strRef>
              <c:f>Лист2!$C$24:$G$35</c:f>
              <c:strCache>
                <c:ptCount val="11"/>
                <c:pt idx="0">
                  <c:v>до 20 лет</c:v>
                </c:pt>
                <c:pt idx="1">
                  <c:v>21-25 лет</c:v>
                </c:pt>
                <c:pt idx="2">
                  <c:v>26-30 лет</c:v>
                </c:pt>
                <c:pt idx="3">
                  <c:v>31-35 лет</c:v>
                </c:pt>
                <c:pt idx="4">
                  <c:v>36-40 лет</c:v>
                </c:pt>
                <c:pt idx="5">
                  <c:v>41-45 лет</c:v>
                </c:pt>
                <c:pt idx="6">
                  <c:v>46-50 лет</c:v>
                </c:pt>
                <c:pt idx="7">
                  <c:v>51-55 лет</c:v>
                </c:pt>
                <c:pt idx="8">
                  <c:v>56-60 лет</c:v>
                </c:pt>
                <c:pt idx="9">
                  <c:v>более 60 лет</c:v>
                </c:pt>
                <c:pt idx="10">
                  <c:v>Итого ответивших:</c:v>
                </c:pt>
              </c:strCache>
            </c:strRef>
          </c:cat>
          <c:val>
            <c:numRef>
              <c:f>Лист2!$O$24:$O$35</c:f>
              <c:numCache>
                <c:formatCode>0.0</c:formatCode>
                <c:ptCount val="11"/>
                <c:pt idx="0">
                  <c:v>33.333333333333329</c:v>
                </c:pt>
                <c:pt idx="1">
                  <c:v>22.321428571428573</c:v>
                </c:pt>
                <c:pt idx="2">
                  <c:v>25.721784776902886</c:v>
                </c:pt>
                <c:pt idx="3">
                  <c:v>26.38623326959847</c:v>
                </c:pt>
                <c:pt idx="4">
                  <c:v>36.66666666666665</c:v>
                </c:pt>
                <c:pt idx="5">
                  <c:v>30.909090909090907</c:v>
                </c:pt>
                <c:pt idx="6">
                  <c:v>38.888888888888893</c:v>
                </c:pt>
                <c:pt idx="7">
                  <c:v>44.025157232704409</c:v>
                </c:pt>
                <c:pt idx="8">
                  <c:v>31.818181818181817</c:v>
                </c:pt>
                <c:pt idx="9">
                  <c:v>30.188679245283016</c:v>
                </c:pt>
                <c:pt idx="10">
                  <c:v>30.890052356020938</c:v>
                </c:pt>
              </c:numCache>
            </c:numRef>
          </c:val>
        </c:ser>
        <c:dLbls/>
        <c:marker val="1"/>
        <c:axId val="172178816"/>
        <c:axId val="172196992"/>
      </c:lineChart>
      <c:catAx>
        <c:axId val="172178816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72196992"/>
        <c:crosses val="autoZero"/>
        <c:auto val="1"/>
        <c:lblAlgn val="ctr"/>
        <c:lblOffset val="100"/>
      </c:catAx>
      <c:valAx>
        <c:axId val="172196992"/>
        <c:scaling>
          <c:orientation val="minMax"/>
        </c:scaling>
        <c:axPos val="l"/>
        <c:majorGridlines/>
        <c:numFmt formatCode="0.0" sourceLinked="1"/>
        <c:tickLblPos val="none"/>
        <c:crossAx val="172178816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B15C26-67EA-47C4-8254-B3A9827E5F3C}" type="datetimeFigureOut">
              <a:rPr lang="ru-RU" smtClean="0"/>
              <a:pPr/>
              <a:t>29.09.2016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2CEDAA-317A-4033-AD36-C53DCF124D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7627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Почему принципы</a:t>
            </a:r>
            <a:r>
              <a:rPr lang="ru-RU" baseline="0" dirty="0" smtClean="0"/>
              <a:t> не стали руководством для действий?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2CEDAA-317A-4033-AD36-C53DCF124D52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Почему принципы</a:t>
            </a:r>
            <a:r>
              <a:rPr lang="ru-RU" baseline="0" dirty="0" smtClean="0"/>
              <a:t> не стали руководством для действий?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2CEDAA-317A-4033-AD36-C53DCF124D5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Ценности обеих групп одинаковы. Значит ли это что «служба» и «трудовая деятельность» не различаются по ценностям?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98276-D83F-459E-ABE8-21A24EEBF1E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508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Ценности только</a:t>
            </a:r>
            <a:r>
              <a:rPr lang="ru-RU" baseline="0" dirty="0" smtClean="0"/>
              <a:t> поступивших на госслужбу существенно отличаются от </a:t>
            </a:r>
            <a:r>
              <a:rPr lang="ru-RU" baseline="0" smtClean="0"/>
              <a:t>имеющих трудовой стаж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098276-D83F-459E-ABE8-21A24EEBF1E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508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Почему принципы</a:t>
            </a:r>
            <a:r>
              <a:rPr lang="ru-RU" baseline="0" dirty="0" smtClean="0"/>
              <a:t> не стали руководством для действий?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2CEDAA-317A-4033-AD36-C53DCF124D52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minfin.ru/ru/om/college/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96753"/>
            <a:ext cx="7772400" cy="240369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Ценностные основания единства государственной и муниципальной службы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4725144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Бойко Е.А.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Анапа,</a:t>
            </a:r>
          </a:p>
          <a:p>
            <a:pPr algn="r"/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28-30 сентября 2016 г.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Указали ранг важности 8 (% от опрошенных в каждой группе)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61892827"/>
              </p:ext>
            </p:extLst>
          </p:nvPr>
        </p:nvGraphicFramePr>
        <p:xfrm>
          <a:off x="467544" y="548680"/>
          <a:ext cx="8075240" cy="6155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22912"/>
                <a:gridCol w="1296144"/>
                <a:gridCol w="1656184"/>
              </a:tblGrid>
              <a:tr h="790529"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Весь массив</a:t>
                      </a:r>
                    </a:p>
                    <a:p>
                      <a:pPr algn="ctr"/>
                      <a:endParaRPr lang="ru-RU" sz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(9063 чел)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Стаж госслужбы до 1 года и труд. стаж более 6 лет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(305 чел)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Исполнять свои обязанности профессионально, основываясь на знаниях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80,5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81.6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562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Относиться ко всем гражданам с уважением их достоинства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82,6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80.7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Соблюдать приоритет общественных интересов даже в конфликтных ситуациях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68,4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69.5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Обеспечивать гражданам возможность реализовывать свое право на участие в управлении делами государства и общества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52,8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50.2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035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Справедливо и беспристрастно решать вопросы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78,4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81.3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Обеспечивать открытость и прозрачность деятельности государственных органов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70,5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74.1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270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Принимать решения, основанные на законах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86,2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86.6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Действовать, вызывая и поддерживая доверие к государству со стороны граждан и общества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79,0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80.0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035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Лояльно относиться к государству и государственным органам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59,5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61.0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035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Честно исполнять свои должностные обязанности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89,5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90.5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035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ценности получили ранг 8 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35,3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35,4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986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26655138"/>
              </p:ext>
            </p:extLst>
          </p:nvPr>
        </p:nvGraphicFramePr>
        <p:xfrm>
          <a:off x="467544" y="548680"/>
          <a:ext cx="8075240" cy="62553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22912"/>
                <a:gridCol w="1296144"/>
                <a:gridCol w="1656184"/>
              </a:tblGrid>
              <a:tr h="790529"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Указали ранг важности 8 (% от опрошенных в каждой группе)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Стаж госслужбы до 1 года и труд. стаж более 6 лет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(305 чел)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Стаж до 1 года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 21-25 лет</a:t>
                      </a:r>
                    </a:p>
                    <a:p>
                      <a:pPr algn="ctr"/>
                      <a:endParaRPr lang="ru-RU" sz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(121 чел)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Исполнять свои обязанности профессионально, основываясь на знаниях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81.6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57,0</a:t>
                      </a:r>
                      <a:endParaRPr lang="ru-RU" dirty="0"/>
                    </a:p>
                  </a:txBody>
                  <a:tcPr>
                    <a:noFill/>
                  </a:tcPr>
                </a:tc>
              </a:tr>
              <a:tr h="3813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Относиться ко всем гражданам с уважением их достоинства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80.7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58,7</a:t>
                      </a:r>
                      <a:endParaRPr lang="ru-RU" dirty="0"/>
                    </a:p>
                  </a:txBody>
                  <a:tcPr>
                    <a:noFill/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Соблюдать приоритет общественных интересов даже в конфликтных ситуациях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69.5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47,1</a:t>
                      </a:r>
                      <a:endParaRPr lang="ru-RU" dirty="0"/>
                    </a:p>
                  </a:txBody>
                  <a:tcPr>
                    <a:noFill/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Обеспечивать гражданам возможность реализовывать свое право на участие в управлении делами государства и общества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50.2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37,2</a:t>
                      </a:r>
                      <a:endParaRPr lang="ru-RU" dirty="0"/>
                    </a:p>
                  </a:txBody>
                  <a:tcPr>
                    <a:noFill/>
                  </a:tcPr>
                </a:tc>
              </a:tr>
              <a:tr h="3318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Справедливо и беспристрастно решать вопросы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81.3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78,5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Обеспечивать открытость и прозрачность деятельности государственных органов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74.1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55,4</a:t>
                      </a:r>
                      <a:endParaRPr lang="ru-RU" dirty="0"/>
                    </a:p>
                  </a:txBody>
                  <a:tcPr>
                    <a:noFill/>
                  </a:tcPr>
                </a:tc>
              </a:tr>
              <a:tr h="3840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Принимать решения, основанные на законах</a:t>
                      </a:r>
                    </a:p>
                    <a:p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86.6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85,1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Действовать, вызывая и поддерживая доверие к государству со стороны граждан и общества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62,8</a:t>
                      </a:r>
                      <a:endParaRPr lang="ru-RU" dirty="0"/>
                    </a:p>
                  </a:txBody>
                  <a:tcPr>
                    <a:noFill/>
                  </a:tcPr>
                </a:tc>
              </a:tr>
              <a:tr h="4035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Лояльно относиться к государству и государственным органам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61.0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41,3</a:t>
                      </a:r>
                      <a:endParaRPr lang="ru-RU" dirty="0"/>
                    </a:p>
                  </a:txBody>
                  <a:tcPr>
                    <a:noFill/>
                  </a:tcPr>
                </a:tc>
              </a:tr>
              <a:tr h="4035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Честно исполнять свои должностные обязанности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90.5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86,8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035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ценности получили ранг 8 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35,4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26,4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250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27676835"/>
              </p:ext>
            </p:extLst>
          </p:nvPr>
        </p:nvGraphicFramePr>
        <p:xfrm>
          <a:off x="179512" y="404664"/>
          <a:ext cx="8712968" cy="619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77854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56123137"/>
              </p:ext>
            </p:extLst>
          </p:nvPr>
        </p:nvGraphicFramePr>
        <p:xfrm>
          <a:off x="467544" y="188640"/>
          <a:ext cx="8075240" cy="64769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22912"/>
                <a:gridCol w="1296144"/>
                <a:gridCol w="1656184"/>
              </a:tblGrid>
              <a:tr h="864096"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мужчины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ранг важности 8 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(% от опрошенных)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(2106 чел)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женщины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ранг важности 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(% от опрошенных)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(6761 чел)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Исполнять свои обязанности профессионально, основываясь на знаниях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74,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1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82,8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562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Относиться ко всем гражданам с уважением их достоинства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77,7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84,7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Соблюдать приоритет общественных интересов даже в конфликтных ситуациях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64,4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70,0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Обеспечивать гражданам возможность реализовывать свое право на участие в управлении делами государства и общества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49,1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54,6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4035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Справедливо и беспристрастно решать вопросы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76,0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79,8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Обеспечивать открытость и прозрачность деятельности государственных органов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64,0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73,1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270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Принимать решения, основанные на законах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82,1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88,3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Действовать, вызывая и поддерживая доверие к государству со стороны граждан и общества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75,6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80,8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035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Лояльно относиться к государству и государственным органам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56,6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60,8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035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Честно исполнять свои должностные обязанности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86,3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91,4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035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ценности ранг 8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30,9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37,0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183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60648"/>
            <a:ext cx="4392488" cy="6408712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4. Основные принципы муниципальной службы</a:t>
            </a:r>
          </a:p>
          <a:p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принципами муниципальной службы являются:</a:t>
            </a:r>
          </a:p>
          <a:p>
            <a:pPr>
              <a:buNone/>
            </a:pP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приоритет прав и свобод человека и гражданина;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равный доступ граждан, владеющих государственным языком Российской Федерации, к муниципальной службе и равные условия ее прохождения независимо от пола, расы, национальности, происхождения, имущественного и должностного положения, места жительства, отношения к религии, убеждений, принадлежности к общественным объединениям, а также от других обстоятельств, не связанных с профессиональными и деловыми качествами муниципального служащего</a:t>
            </a:r>
            <a:r>
              <a:rPr lang="ru-RU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10) внепартийность муниципальной службы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профессионализм и компетентность муниципальных служащих;</a:t>
            </a:r>
          </a:p>
          <a:p>
            <a:pPr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стабильность муниципальной службы;</a:t>
            </a:r>
          </a:p>
          <a:p>
            <a:pPr>
              <a:buNone/>
            </a:pP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доступность информации о деятельности муниципальных </a:t>
            </a:r>
          </a:p>
          <a:p>
            <a:pPr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служащих;</a:t>
            </a:r>
          </a:p>
          <a:p>
            <a:pPr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взаимодействие с общественными объединениями и гражданами;</a:t>
            </a:r>
          </a:p>
          <a:p>
            <a:pPr algn="just">
              <a:buNone/>
            </a:pP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8) правовая и социальная защищенность муниципальных служащих;</a:t>
            </a:r>
          </a:p>
          <a:p>
            <a:pPr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9) ответственность муниципальных служащих за неисполнение или ненадлежащее исполнение своих должностных обязанностей;</a:t>
            </a:r>
          </a:p>
          <a:p>
            <a:pPr algn="just">
              <a:buNone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единство основных требований к муниципальной службе, а также учет  исторических и иных местных традиций при прохождении муниципальной службы;</a:t>
            </a:r>
          </a:p>
          <a:p>
            <a:pPr>
              <a:buNone/>
            </a:pP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4800" b="1" dirty="0" smtClean="0"/>
              <a:t>ФЗ-25 «О муниципальной службе в Российской Федерации»</a:t>
            </a:r>
            <a:endParaRPr lang="ru-RU" sz="48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88640"/>
            <a:ext cx="4038600" cy="6552728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4. Принципы гражданской службы</a:t>
            </a: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Принципами гражданской службы являются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arenR"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 и свобод человека и гражданина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равный доступ граждан, владеющих государственным языком Российской Федерации, к гражданской службе и равные условия ее прохождения независимо от пола, расы, национальности, происхождения, имущественного и должностного положения, места жительства, отношения к религии, убеждений, принадлежности к общественным объединениям, а также от других обстоятельств, не связанных с профессиональными и деловыми качествами гражданского служащего</a:t>
            </a:r>
            <a:r>
              <a:rPr lang="ru-RU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профессионализм и компетентность гражданских служащих;</a:t>
            </a:r>
          </a:p>
          <a:p>
            <a:pPr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стабильность гражданской службы;</a:t>
            </a:r>
          </a:p>
          <a:p>
            <a:pPr>
              <a:buNone/>
            </a:pP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доступность информации о гражданской службе;</a:t>
            </a:r>
          </a:p>
          <a:p>
            <a:pPr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взаимодействие с общественными объединениями и гражданами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защищенность гражданских служащих от неправомерного вмешательства в их профессиональную служебную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endParaRPr lang="en-US" sz="4000" dirty="0" smtClean="0"/>
          </a:p>
          <a:p>
            <a:pPr marL="0" indent="0">
              <a:buNone/>
            </a:pP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единство правовых и организационных основ федеральной гражданской службы и гражданской службы субъектов Российской Федерации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500" b="1" dirty="0" smtClean="0"/>
          </a:p>
          <a:p>
            <a:pPr marL="0" indent="0" algn="r">
              <a:buNone/>
            </a:pPr>
            <a:endParaRPr lang="en-US" sz="2500" b="1" dirty="0"/>
          </a:p>
          <a:p>
            <a:pPr marL="0" indent="0" algn="r">
              <a:buNone/>
            </a:pPr>
            <a:endParaRPr lang="en-US" sz="2500" b="1" dirty="0" smtClean="0"/>
          </a:p>
          <a:p>
            <a:pPr marL="0" indent="0" algn="r">
              <a:buNone/>
            </a:pPr>
            <a:endParaRPr lang="en-US" sz="2500" b="1" dirty="0" smtClean="0"/>
          </a:p>
          <a:p>
            <a:pPr marL="0" indent="0" algn="r">
              <a:buNone/>
            </a:pPr>
            <a:endParaRPr lang="en-US" sz="2500" b="1" dirty="0"/>
          </a:p>
          <a:p>
            <a:pPr marL="0" indent="0" algn="r">
              <a:buNone/>
            </a:pPr>
            <a:endParaRPr lang="en-US" sz="2500" b="1" dirty="0" smtClean="0"/>
          </a:p>
          <a:p>
            <a:pPr marL="0" indent="0" algn="r">
              <a:buNone/>
            </a:pPr>
            <a:r>
              <a:rPr lang="ru-RU" sz="4800" b="1" dirty="0" smtClean="0"/>
              <a:t>ФЗ-79 «О государственной гражданской службе Российской Федерации</a:t>
            </a:r>
            <a:r>
              <a:rPr lang="ru-RU" sz="2500" b="1" dirty="0" smtClean="0"/>
              <a:t>»</a:t>
            </a:r>
            <a:endParaRPr lang="ru-RU" sz="25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45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926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 и свободы человека и гражданина являются непосредственно действующими.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определяют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смысл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применение законов,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законодательной и исполнительной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местного самоуправления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обеспечиваются правосудием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r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РФ, ст.18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исходить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того, что признание, соблюдение и защита прав и свобод человека и гражданина определяют смысл и содержание его профессиональной служебной деятельности;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РФ «Об утверждении общих принципов служебного поведения …»,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79-ФЗ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ст.18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исходить из того, что признание, соблюдение и защита прав и свобод человека и гражданина определяют основной смысл и содержание деятельности как государственных органов и органов местного самоуправления, так и государственных (муниципальных) служащих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r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(п.10 Типового кодекса этики и служебного поведения государственных служащих РФ и муниципальных служащих)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359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88640"/>
            <a:ext cx="4392488" cy="6480720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4. Основные принципы муниципальной службы</a:t>
            </a:r>
          </a:p>
          <a:p>
            <a:endParaRPr lang="ru-RU" sz="5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принципами муниципальной службы являются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ru-RU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 прав и свобод человека и гражданина</a:t>
            </a:r>
            <a:r>
              <a:rPr lang="ru-RU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5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равный доступ граждан, владеющих государственным языком Российской Федерации, к муниципальной службе и равные условия ее прохождения независимо от пола, расы, национальности, происхождения, имущественного и должностного положения, места жительства, отношения к религии, убеждений, принадлежности к общественным объединениям, а также от других обстоятельств, не связанных с профессиональными и деловыми качествами муниципального служащего</a:t>
            </a:r>
            <a:r>
              <a:rPr lang="ru-RU" sz="5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None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профессионализм и компетентность муниципальных служащих;</a:t>
            </a:r>
          </a:p>
          <a:p>
            <a:pPr>
              <a:buNone/>
            </a:pPr>
            <a:endParaRPr lang="ru-RU" sz="5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стабильность муниципальной службы;</a:t>
            </a:r>
          </a:p>
          <a:p>
            <a:pPr>
              <a:buNone/>
            </a:pPr>
            <a:endParaRPr lang="ru-RU" sz="5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взаимодействие с общественными объединениями и гражданами;</a:t>
            </a:r>
          </a:p>
          <a:p>
            <a:pPr algn="just">
              <a:buNone/>
            </a:pP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4800" b="1" dirty="0" smtClean="0"/>
              <a:t>ФЗ-25 «О муниципальной службе в Российской Федерации»</a:t>
            </a:r>
            <a:endParaRPr lang="ru-RU" sz="48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88640"/>
            <a:ext cx="4038600" cy="6552728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4. Принципы гражданской службы</a:t>
            </a: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Принципами гражданской службы являются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sz="5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buAutoNum type="arabicParenR"/>
            </a:pPr>
            <a:r>
              <a:rPr lang="ru-RU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 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 и свобод человека и гражданина</a:t>
            </a:r>
            <a:r>
              <a:rPr lang="ru-RU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5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5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равный доступ граждан, владеющих государственным языком Российской Федерации, к гражданской службе и равные условия ее прохождения независимо от пола, расы, национальности, происхождения, имущественного и должностного положения, места жительства, отношения к религии, убеждений, принадлежности к общественным объединениям, а также от других обстоятельств, не связанных с профессиональными и деловыми качествами гражданского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служащего</a:t>
            </a:r>
            <a:endParaRPr lang="ru-RU" sz="5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4) профессионализм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компетентность гражданских служащих;</a:t>
            </a:r>
          </a:p>
          <a:p>
            <a:pPr>
              <a:buNone/>
            </a:pPr>
            <a:endParaRPr lang="ru-RU" sz="5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стабильность гражданской службы;</a:t>
            </a:r>
          </a:p>
          <a:p>
            <a:pPr algn="just">
              <a:buNone/>
            </a:pP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взаимодействие с общественными объединениями и гражданами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5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US" sz="2500" b="1" dirty="0"/>
          </a:p>
          <a:p>
            <a:pPr marL="0" indent="0" algn="r">
              <a:buNone/>
            </a:pPr>
            <a:endParaRPr lang="en-US" sz="2500" b="1" dirty="0" smtClean="0"/>
          </a:p>
          <a:p>
            <a:pPr marL="0" indent="0" algn="r">
              <a:buNone/>
            </a:pPr>
            <a:endParaRPr lang="en-US" sz="2500" b="1" dirty="0" smtClean="0"/>
          </a:p>
          <a:p>
            <a:pPr marL="0" indent="0" algn="r">
              <a:buNone/>
            </a:pPr>
            <a:endParaRPr lang="en-US" sz="2500" b="1" dirty="0"/>
          </a:p>
          <a:p>
            <a:pPr marL="0" indent="0" algn="r">
              <a:buNone/>
            </a:pPr>
            <a:endParaRPr lang="en-US" sz="2500" b="1" dirty="0" smtClean="0"/>
          </a:p>
          <a:p>
            <a:pPr marL="0" indent="0" algn="r">
              <a:buNone/>
            </a:pPr>
            <a:endParaRPr lang="ru-RU" sz="4800" b="1" dirty="0" smtClean="0"/>
          </a:p>
          <a:p>
            <a:pPr marL="0" indent="0" algn="r">
              <a:buNone/>
            </a:pPr>
            <a:r>
              <a:rPr lang="ru-RU" sz="4800" b="1" dirty="0" smtClean="0"/>
              <a:t>ФЗ-79 </a:t>
            </a:r>
            <a:r>
              <a:rPr lang="ru-RU" sz="4800" b="1" dirty="0" smtClean="0"/>
              <a:t>«О государственной гражданской службе Российской Федерации</a:t>
            </a:r>
            <a:r>
              <a:rPr lang="ru-RU" sz="2500" b="1" dirty="0" smtClean="0"/>
              <a:t>»</a:t>
            </a:r>
            <a:endParaRPr lang="ru-RU" sz="25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45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60648"/>
            <a:ext cx="4392488" cy="6408712"/>
          </a:xfrm>
        </p:spPr>
        <p:txBody>
          <a:bodyPr>
            <a:normAutofit fontScale="32500" lnSpcReduction="20000"/>
          </a:bodyPr>
          <a:lstStyle/>
          <a:p>
            <a:pPr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4. Основные принципы муниципальной службы</a:t>
            </a:r>
          </a:p>
          <a:p>
            <a:pPr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принципами муниципальной службы являются:</a:t>
            </a:r>
          </a:p>
          <a:p>
            <a:pPr>
              <a:buNone/>
            </a:pP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доступность информации о деятельности муниципальных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служащих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None/>
            </a:pP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8) правовая и социальная защищенность муниципальных служащих;</a:t>
            </a:r>
          </a:p>
          <a:p>
            <a:pPr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единство основных требований к муниципальной службе, а также учет  исторических и иных местных традиций при прохождении муниципальной службы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None/>
            </a:pPr>
            <a:endParaRPr lang="ru-RU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4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9) ответственность муниципальных служащих за неисполнение или ненадлежащее исполнение своих должностных обязанностей;</a:t>
            </a:r>
          </a:p>
          <a:p>
            <a:pPr>
              <a:buNone/>
            </a:pPr>
            <a:endParaRPr lang="en-US" sz="4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4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4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внепартийность муниципальной службы.</a:t>
            </a:r>
            <a:endParaRPr lang="en-US" sz="43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4300" b="1" dirty="0" smtClean="0"/>
              <a:t>ФЗ-25 «О муниципальной службе в Российской Федерации»</a:t>
            </a:r>
            <a:endParaRPr lang="ru-RU" sz="43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88024" y="305272"/>
            <a:ext cx="4038600" cy="6552728"/>
          </a:xfrm>
        </p:spPr>
        <p:txBody>
          <a:bodyPr>
            <a:normAutofit fontScale="32500" lnSpcReduction="20000"/>
          </a:bodyPr>
          <a:lstStyle/>
          <a:p>
            <a:pPr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4. Принципы гражданской службы</a:t>
            </a: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Принципами гражданской службы являются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доступность информации о гражданской службе;</a:t>
            </a:r>
          </a:p>
          <a:p>
            <a:pPr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защищенность гражданских служащих от неправомерного вмешательства в их профессиональную служебную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endParaRPr lang="en-US" sz="4000" dirty="0" smtClean="0"/>
          </a:p>
          <a:p>
            <a:pPr marL="0" indent="0">
              <a:buNone/>
            </a:pP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2) единство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правовых и организационных основ федеральной гражданской службы и гражданской службы субъектов Российской Федерации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en-US" sz="2500" b="1" dirty="0" smtClean="0"/>
          </a:p>
          <a:p>
            <a:pPr marL="0" indent="0" algn="r">
              <a:buNone/>
            </a:pPr>
            <a:endParaRPr lang="en-US" sz="2500" b="1" dirty="0"/>
          </a:p>
          <a:p>
            <a:pPr marL="0" indent="0" algn="r">
              <a:buNone/>
            </a:pPr>
            <a:endParaRPr lang="en-US" sz="2500" b="1" dirty="0" smtClean="0"/>
          </a:p>
          <a:p>
            <a:pPr marL="0" indent="0" algn="r">
              <a:buNone/>
            </a:pPr>
            <a:endParaRPr lang="en-US" sz="2500" b="1" dirty="0" smtClean="0"/>
          </a:p>
          <a:p>
            <a:pPr marL="0" indent="0" algn="r">
              <a:buNone/>
            </a:pPr>
            <a:endParaRPr lang="en-US" sz="2500" b="1" dirty="0"/>
          </a:p>
          <a:p>
            <a:pPr marL="0" indent="0" algn="r">
              <a:buNone/>
            </a:pPr>
            <a:endParaRPr lang="en-US" sz="2500" b="1" dirty="0" smtClean="0"/>
          </a:p>
          <a:p>
            <a:pPr marL="0" indent="0" algn="r">
              <a:buNone/>
            </a:pPr>
            <a:endParaRPr lang="ru-RU" sz="4800" b="1" dirty="0" smtClean="0"/>
          </a:p>
          <a:p>
            <a:pPr marL="0" indent="0" algn="r">
              <a:buNone/>
            </a:pPr>
            <a:endParaRPr lang="ru-RU" sz="4800" b="1" dirty="0" smtClean="0"/>
          </a:p>
          <a:p>
            <a:pPr marL="0" indent="0" algn="r">
              <a:buNone/>
            </a:pPr>
            <a:endParaRPr lang="ru-RU" sz="4800" b="1" dirty="0" smtClean="0"/>
          </a:p>
          <a:p>
            <a:pPr marL="0" indent="0" algn="r">
              <a:buNone/>
            </a:pPr>
            <a:endParaRPr lang="ru-RU" sz="4800" b="1" dirty="0" smtClean="0"/>
          </a:p>
          <a:p>
            <a:pPr marL="0" indent="0" algn="r">
              <a:buNone/>
            </a:pPr>
            <a:r>
              <a:rPr lang="ru-RU" sz="4300" b="1" dirty="0" smtClean="0"/>
              <a:t>ФЗ-79 </a:t>
            </a:r>
            <a:r>
              <a:rPr lang="ru-RU" sz="4300" b="1" dirty="0" smtClean="0"/>
              <a:t>«О государственной гражданской службе Российской Федерации»</a:t>
            </a:r>
            <a:endParaRPr lang="ru-RU" sz="43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45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r>
              <a:rPr lang="ru-RU" sz="1000" dirty="0" smtClean="0"/>
              <a:t>О равном доступе к муниципальной службе</a:t>
            </a:r>
            <a:r>
              <a:rPr lang="en-US" sz="1000" dirty="0" smtClean="0"/>
              <a:t> </a:t>
            </a:r>
            <a:r>
              <a:rPr lang="ru-RU" sz="1000" dirty="0" smtClean="0"/>
              <a:t>25</a:t>
            </a:r>
            <a:r>
              <a:rPr lang="en-US" sz="1000" dirty="0" smtClean="0"/>
              <a:t>-</a:t>
            </a:r>
            <a:r>
              <a:rPr lang="ru-RU" sz="1000" dirty="0" smtClean="0"/>
              <a:t>ФЗ</a:t>
            </a:r>
            <a:endParaRPr lang="ru-RU" sz="1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равный доступ граждан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владеющих государственным языком Российской Федерации, к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муниципальной службе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равные условия ее прохождения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национальности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происхождения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имущественного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должностного положения,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жительства,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религии,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убеждений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принадлежности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общественным объединениям,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обстоятельств,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связанных с профессиональными и деловыми качествами </a:t>
            </a:r>
            <a:r>
              <a:rPr lang="ru-RU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служащего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798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457200" y="548680"/>
            <a:ext cx="3826768" cy="583264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b="1" dirty="0"/>
              <a:t>http://www.roskazna.ru/o-kaznachejstve/missiya-i-tsennosti/</a:t>
            </a:r>
            <a:endParaRPr lang="ru-RU" sz="1600" b="1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Ценности</a:t>
            </a:r>
            <a:endParaRPr lang="ru-RU" sz="1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профессионализм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ориентированность на клиента;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прозрачность;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объективность;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честность;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командность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к совершенству.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4355976" y="476672"/>
            <a:ext cx="4392488" cy="60486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официального сайта Министерства финансов Российской Федерации: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http://minfin.ru/ru/om/college/##ixzz4JYIttN7b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000" b="1" dirty="0" smtClean="0"/>
          </a:p>
          <a:p>
            <a:pPr marL="0" indent="0" algn="just">
              <a:buNone/>
            </a:pPr>
            <a:endParaRPr lang="ru-RU" sz="1000" b="1" dirty="0"/>
          </a:p>
          <a:p>
            <a:pPr marL="0" indent="0" algn="just">
              <a:buNone/>
            </a:pPr>
            <a:r>
              <a:rPr lang="ru-RU" sz="1000" b="1" dirty="0" smtClean="0"/>
              <a:t>Проект </a:t>
            </a:r>
            <a:r>
              <a:rPr lang="ru-RU" sz="1000" b="1" dirty="0"/>
              <a:t>итогового доклада «Основные результаты деятельности Минфина </a:t>
            </a:r>
            <a:r>
              <a:rPr lang="ru-RU" sz="1000" b="1" dirty="0" smtClean="0"/>
              <a:t>России </a:t>
            </a:r>
            <a:r>
              <a:rPr lang="ru-RU" sz="1000" b="1" dirty="0"/>
              <a:t>в 2015 году и задачах органов финансовой системы Российской Федерации на 2016 год» к расширенному заседанию коллегии Минфина России, которое </a:t>
            </a:r>
            <a:r>
              <a:rPr lang="ru-RU" sz="1000" b="1" dirty="0" smtClean="0"/>
              <a:t>состоялось </a:t>
            </a:r>
            <a:r>
              <a:rPr lang="ru-RU" sz="1000" b="1" dirty="0"/>
              <a:t>20 апреля 2016 года</a:t>
            </a:r>
          </a:p>
          <a:p>
            <a:pPr marL="0" indent="0">
              <a:buNone/>
            </a:pPr>
            <a:r>
              <a:rPr lang="ru-RU" sz="1000" dirty="0" smtClean="0"/>
              <a:t>В 2016 году итоговый доклад к расширенной коллегии Минфина подготовлен в несколько ином, новом формате. </a:t>
            </a:r>
            <a:endParaRPr lang="ru-RU" sz="1000" dirty="0"/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«Мы сформулировали и включили в Доклад миссию и ценности Министерства, чтобы раскрыть и конкретизировать смысл, содержание и этическую составляющую нашей работы, постараться сориентировать и мотивировать наших сотрудников на плодотворную деятельность и конкретные результаты.»</a:t>
            </a:r>
          </a:p>
          <a:p>
            <a:pPr marL="0" indent="0" algn="r">
              <a:buNone/>
            </a:pPr>
            <a:r>
              <a:rPr lang="ru-RU" sz="1500" b="1" dirty="0" smtClean="0"/>
              <a:t>                                                                                                                        </a:t>
            </a:r>
            <a:r>
              <a:rPr lang="ru-RU" sz="1500" b="1" dirty="0" err="1" smtClean="0"/>
              <a:t>А.Силуанов</a:t>
            </a:r>
            <a:endParaRPr lang="ru-RU" sz="1500" b="1" dirty="0"/>
          </a:p>
          <a:p>
            <a:pPr marL="0" indent="0">
              <a:buNone/>
            </a:pPr>
            <a:r>
              <a:rPr lang="ru-RU" sz="17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Ценности</a:t>
            </a:r>
          </a:p>
          <a:p>
            <a:pPr marL="0" indent="0">
              <a:buNone/>
            </a:pPr>
            <a:endPara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Верное служение государству и обществу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Профессионализм</a:t>
            </a:r>
          </a:p>
          <a:p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Открытость</a:t>
            </a:r>
          </a:p>
          <a:p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</a:t>
            </a:r>
          </a:p>
          <a:p>
            <a:pPr marL="0" indent="0">
              <a:buNone/>
            </a:pP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 smtClean="0"/>
          </a:p>
          <a:p>
            <a:endParaRPr lang="ru-RU" sz="1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7625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06309890"/>
              </p:ext>
            </p:extLst>
          </p:nvPr>
        </p:nvGraphicFramePr>
        <p:xfrm>
          <a:off x="467544" y="188640"/>
          <a:ext cx="8136904" cy="63757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93890"/>
                <a:gridCol w="1643014"/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Мнение государственных служащих субъектов РФ СФО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Весь массив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ранг важности 8 </a:t>
                      </a: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(% от опрошенных)</a:t>
                      </a:r>
                      <a:endParaRPr lang="ru-RU" sz="1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(9063 чел)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Исполнять свои обязанности профессионально, основываясь на знаниях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80,5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562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Относиться ко всем гражданам с уважением их достоинства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82,6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Соблюдать приоритет общественных интересов даже в конфликтных ситуациях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68,4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Обеспечивать гражданам возможность реализовывать свое право на участие в управлении делами государства и общества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52,8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035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Справедливо и беспристрастно решать вопросы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78,4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Обеспечивать открытость и прозрачность деятельности государственных органов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70,5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270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Принимать решения, основанные на законах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86,2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Действовать, вызывая и поддерживая доверие к государству со стороны граждан и общества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79,0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035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Лояльно относиться к государству и государственным органам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59,5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035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Честно исполнять свои должностные обязанности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89,5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035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ценности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</a:rPr>
                        <a:t>35,3</a:t>
                      </a:r>
                      <a:endParaRPr lang="ru-RU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059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06309890"/>
              </p:ext>
            </p:extLst>
          </p:nvPr>
        </p:nvGraphicFramePr>
        <p:xfrm>
          <a:off x="467544" y="188640"/>
          <a:ext cx="8075240" cy="6568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22912"/>
                <a:gridCol w="1296144"/>
                <a:gridCol w="1656184"/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Мнение государственных служащих субъектов РФ СФО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Весь массив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ранг важности 8 </a:t>
                      </a: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(% от опрошенных)</a:t>
                      </a:r>
                      <a:endParaRPr lang="ru-RU" sz="1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(9063 чел)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Весь массив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«практически все» («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все и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»)</a:t>
                      </a: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(% от опрошенных)</a:t>
                      </a:r>
                      <a:endParaRPr lang="ru-RU" sz="1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(9063 чел)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Исполнять свои обязанности профессионально, основываясь на знаниях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smtClean="0">
                          <a:solidFill>
                            <a:schemeClr val="tx1"/>
                          </a:solidFill>
                        </a:rPr>
                        <a:t>80,5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31,2 (77,9)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562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Относиться ко всем гражданам с уважением их достоинства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smtClean="0">
                          <a:solidFill>
                            <a:schemeClr val="tx1"/>
                          </a:solidFill>
                        </a:rPr>
                        <a:t>82,6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33,4 (75,1)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Соблюдать приоритет общественных интересов даже в конфликтных ситуациях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smtClean="0">
                          <a:solidFill>
                            <a:schemeClr val="tx1"/>
                          </a:solidFill>
                        </a:rPr>
                        <a:t>68,4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29,3 (69.6)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Обеспечивать гражданам возможность реализовывать свое право на участие в управлении делами государства и общества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smtClean="0">
                          <a:solidFill>
                            <a:schemeClr val="tx1"/>
                          </a:solidFill>
                        </a:rPr>
                        <a:t>52,8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22,7 (56,8)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035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Справедливо и беспристрастно решать вопросы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smtClean="0">
                          <a:solidFill>
                            <a:schemeClr val="tx1"/>
                          </a:solidFill>
                        </a:rPr>
                        <a:t>78,4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31,4 (69,9)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Обеспечивать открытость и прозрачность деятельности государственных органов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smtClean="0">
                          <a:solidFill>
                            <a:schemeClr val="tx1"/>
                          </a:solidFill>
                        </a:rPr>
                        <a:t>70,5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33,8 (71,7)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270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Принимать решения, основанные на законах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86,2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 smtClean="0">
                          <a:solidFill>
                            <a:schemeClr val="tx1"/>
                          </a:solidFill>
                        </a:rPr>
                        <a:t>49,4 (86,0)</a:t>
                      </a:r>
                      <a:endParaRPr lang="ru-RU" sz="16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977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Действовать, вызывая и поддерживая доверие к государству со стороны граждан и общества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smtClean="0">
                          <a:solidFill>
                            <a:schemeClr val="tx1"/>
                          </a:solidFill>
                        </a:rPr>
                        <a:t>79,0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36,9 (75,1)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035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Лояльно относиться к государству и государственным органам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smtClean="0">
                          <a:solidFill>
                            <a:schemeClr val="tx1"/>
                          </a:solidFill>
                        </a:rPr>
                        <a:t>59,5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33,4 (71,5)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035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Честно исполнять свои должностные обязанности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89,5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41,3 (79,9)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035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ценности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35,3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12,9 (41,5)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059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548680"/>
            <a:ext cx="8496944" cy="55774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Местное самоуправление в РФ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За период с 1 января 2006 года по 18 сентября 2016 года проведено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1399 местных референдумов (голосований)</a:t>
            </a:r>
          </a:p>
          <a:p>
            <a:pPr algn="just">
              <a:buNone/>
            </a:pP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Преимущественно 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 границах (или преобразованиях) муниципальных образований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самооблажении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граждан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1915</Words>
  <Application>Microsoft Office PowerPoint</Application>
  <PresentationFormat>Экран (4:3)</PresentationFormat>
  <Paragraphs>423</Paragraphs>
  <Slides>14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Ценностные основания единства государственной и муниципальной службы</vt:lpstr>
      <vt:lpstr>Слайд 2</vt:lpstr>
      <vt:lpstr>Слайд 3</vt:lpstr>
      <vt:lpstr>Слайд 4</vt:lpstr>
      <vt:lpstr>О равном доступе к муниципальной службе 25-ФЗ</vt:lpstr>
      <vt:lpstr>Слайд 6</vt:lpstr>
      <vt:lpstr>Слайд 7</vt:lpstr>
      <vt:lpstr>Слайд 8</vt:lpstr>
      <vt:lpstr>Слайд 9</vt:lpstr>
      <vt:lpstr>Указали ранг важности 8 (% от опрошенных в каждой группе)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Ценностные основания единства государственной и муниципальной службы</dc:title>
  <dc:creator>111</dc:creator>
  <cp:lastModifiedBy>Бойко</cp:lastModifiedBy>
  <cp:revision>31</cp:revision>
  <dcterms:created xsi:type="dcterms:W3CDTF">2016-09-25T11:04:17Z</dcterms:created>
  <dcterms:modified xsi:type="dcterms:W3CDTF">2016-09-29T04:02:45Z</dcterms:modified>
</cp:coreProperties>
</file>